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20"/>
  </p:handoutMasterIdLst>
  <p:sldIdLst>
    <p:sldId id="336" r:id="rId2"/>
    <p:sldId id="340" r:id="rId3"/>
    <p:sldId id="353" r:id="rId4"/>
    <p:sldId id="374" r:id="rId5"/>
    <p:sldId id="368" r:id="rId6"/>
    <p:sldId id="342" r:id="rId7"/>
    <p:sldId id="369" r:id="rId8"/>
    <p:sldId id="370" r:id="rId9"/>
    <p:sldId id="371" r:id="rId10"/>
    <p:sldId id="373" r:id="rId11"/>
    <p:sldId id="376" r:id="rId12"/>
    <p:sldId id="377" r:id="rId13"/>
    <p:sldId id="372" r:id="rId14"/>
    <p:sldId id="274" r:id="rId15"/>
    <p:sldId id="375" r:id="rId16"/>
    <p:sldId id="378" r:id="rId17"/>
    <p:sldId id="280" r:id="rId18"/>
    <p:sldId id="37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744" userDrawn="1">
          <p15:clr>
            <a:srgbClr val="A4A3A4"/>
          </p15:clr>
        </p15:guide>
        <p15:guide id="2" pos="7080" userDrawn="1">
          <p15:clr>
            <a:srgbClr val="A4A3A4"/>
          </p15:clr>
        </p15:guide>
        <p15:guide id="3" orient="horz" pos="456" userDrawn="1">
          <p15:clr>
            <a:srgbClr val="A4A3A4"/>
          </p15:clr>
        </p15:guide>
        <p15:guide id="5" pos="528" userDrawn="1">
          <p15:clr>
            <a:srgbClr val="A4A3A4"/>
          </p15:clr>
        </p15:guide>
        <p15:guide id="6" orient="horz" pos="3888" userDrawn="1">
          <p15:clr>
            <a:srgbClr val="A4A3A4"/>
          </p15:clr>
        </p15:guide>
        <p15:guide id="7" orient="horz" pos="2136" userDrawn="1">
          <p15:clr>
            <a:srgbClr val="A4A3A4"/>
          </p15:clr>
        </p15:guide>
        <p15:guide id="8" orient="horz" pos="4128" userDrawn="1">
          <p15:clr>
            <a:srgbClr val="A4A3A4"/>
          </p15:clr>
        </p15:guide>
        <p15:guide id="9"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E1722"/>
    <a:srgbClr val="575856"/>
    <a:srgbClr val="A5A5A5"/>
    <a:srgbClr val="CAA884"/>
    <a:srgbClr val="FFC000"/>
    <a:srgbClr val="ED7D31"/>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392" autoAdjust="0"/>
    <p:restoredTop sz="94660"/>
  </p:normalViewPr>
  <p:slideViewPr>
    <p:cSldViewPr snapToGrid="0">
      <p:cViewPr varScale="1">
        <p:scale>
          <a:sx n="111" d="100"/>
          <a:sy n="111" d="100"/>
        </p:scale>
        <p:origin x="1104" y="200"/>
      </p:cViewPr>
      <p:guideLst>
        <p:guide pos="744"/>
        <p:guide pos="7080"/>
        <p:guide orient="horz" pos="456"/>
        <p:guide pos="528"/>
        <p:guide orient="horz" pos="3888"/>
        <p:guide orient="horz" pos="2136"/>
        <p:guide orient="horz" pos="4128"/>
        <p:guide pos="3840"/>
      </p:guideLst>
    </p:cSldViewPr>
  </p:slideViewPr>
  <p:notesTextViewPr>
    <p:cViewPr>
      <p:scale>
        <a:sx n="1" d="1"/>
        <a:sy n="1" d="1"/>
      </p:scale>
      <p:origin x="0" y="0"/>
    </p:cViewPr>
  </p:notesTextViewPr>
  <p:notesViewPr>
    <p:cSldViewPr snapToGrid="0" showGuides="1">
      <p:cViewPr varScale="1">
        <p:scale>
          <a:sx n="65" d="100"/>
          <a:sy n="65" d="100"/>
        </p:scale>
        <p:origin x="2088"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486C17-9F5C-4F8B-8BC9-FCC03212C4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4546CAC-D996-496C-9F54-414FCDB0817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E3320E-3EDC-4491-B197-A9D70866F120}" type="datetimeFigureOut">
              <a:rPr lang="en-US" smtClean="0"/>
              <a:t>4/22/20</a:t>
            </a:fld>
            <a:endParaRPr lang="en-US"/>
          </a:p>
        </p:txBody>
      </p:sp>
      <p:sp>
        <p:nvSpPr>
          <p:cNvPr id="4" name="Footer Placeholder 3">
            <a:extLst>
              <a:ext uri="{FF2B5EF4-FFF2-40B4-BE49-F238E27FC236}">
                <a16:creationId xmlns:a16="http://schemas.microsoft.com/office/drawing/2014/main" id="{3C365824-32B5-406C-8A5E-459B66F6457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51993FB-98A3-4AF0-AF4F-FDD0C0D257D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CE2FE19-CD3A-45EA-B431-5BF277C1732F}" type="slidenum">
              <a:rPr lang="en-US" smtClean="0"/>
              <a:t>‹#›</a:t>
            </a:fld>
            <a:endParaRPr lang="en-US"/>
          </a:p>
        </p:txBody>
      </p:sp>
    </p:spTree>
    <p:extLst>
      <p:ext uri="{BB962C8B-B14F-4D97-AF65-F5344CB8AC3E}">
        <p14:creationId xmlns:p14="http://schemas.microsoft.com/office/powerpoint/2010/main" val="2012198088"/>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879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6858000"/>
          </a:xfrm>
          <a:pattFill prst="solidDmnd">
            <a:fgClr>
              <a:schemeClr val="bg1">
                <a:lumMod val="75000"/>
              </a:schemeClr>
            </a:fgClr>
            <a:bgClr>
              <a:schemeClr val="bg1"/>
            </a:bgClr>
          </a:pattFill>
        </p:spPr>
        <p:txBody>
          <a:bodyPr anchor="ctr">
            <a:normAutofit/>
          </a:bodyPr>
          <a:lstStyle>
            <a:lvl1pPr algn="ctr">
              <a:defRPr sz="1800"/>
            </a:lvl1pPr>
          </a:lstStyle>
          <a:p>
            <a:endParaRPr lang="en-US"/>
          </a:p>
        </p:txBody>
      </p:sp>
    </p:spTree>
    <p:extLst>
      <p:ext uri="{BB962C8B-B14F-4D97-AF65-F5344CB8AC3E}">
        <p14:creationId xmlns:p14="http://schemas.microsoft.com/office/powerpoint/2010/main" val="21429921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1790700"/>
            <a:ext cx="5238750" cy="4286250"/>
          </a:xfrm>
          <a:custGeom>
            <a:avLst/>
            <a:gdLst>
              <a:gd name="connsiteX0" fmla="*/ 0 w 7374194"/>
              <a:gd name="connsiteY0" fmla="*/ 0 h 6858000"/>
              <a:gd name="connsiteX1" fmla="*/ 7374194 w 7374194"/>
              <a:gd name="connsiteY1" fmla="*/ 0 h 6858000"/>
              <a:gd name="connsiteX2" fmla="*/ 7374194 w 7374194"/>
              <a:gd name="connsiteY2" fmla="*/ 6858000 h 6858000"/>
              <a:gd name="connsiteX3" fmla="*/ 0 w 737419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374194" h="6858000">
                <a:moveTo>
                  <a:pt x="0" y="0"/>
                </a:moveTo>
                <a:lnTo>
                  <a:pt x="7374194" y="0"/>
                </a:lnTo>
                <a:lnTo>
                  <a:pt x="7374194" y="6858000"/>
                </a:lnTo>
                <a:lnTo>
                  <a:pt x="0" y="6858000"/>
                </a:lnTo>
                <a:close/>
              </a:path>
            </a:pathLst>
          </a:custGeom>
          <a:pattFill prst="solidDmnd">
            <a:fgClr>
              <a:schemeClr val="bg1">
                <a:lumMod val="85000"/>
              </a:schemeClr>
            </a:fgClr>
            <a:bgClr>
              <a:schemeClr val="bg1"/>
            </a:bgClr>
          </a:pattFill>
        </p:spPr>
        <p:txBody>
          <a:bodyPr wrap="square" anchor="ctr">
            <a:noAutofit/>
          </a:bodyPr>
          <a:lstStyle>
            <a:lvl1pPr algn="ctr">
              <a:defRPr sz="1800"/>
            </a:lvl1pPr>
          </a:lstStyle>
          <a:p>
            <a:endParaRPr lang="en-US"/>
          </a:p>
        </p:txBody>
      </p:sp>
    </p:spTree>
    <p:extLst>
      <p:ext uri="{BB962C8B-B14F-4D97-AF65-F5344CB8AC3E}">
        <p14:creationId xmlns:p14="http://schemas.microsoft.com/office/powerpoint/2010/main" val="403066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4729624" y="0"/>
            <a:ext cx="2732753" cy="6858000"/>
          </a:xfrm>
          <a:custGeom>
            <a:avLst/>
            <a:gdLst>
              <a:gd name="connsiteX0" fmla="*/ 0 w 2732753"/>
              <a:gd name="connsiteY0" fmla="*/ 0 h 6858000"/>
              <a:gd name="connsiteX1" fmla="*/ 2732753 w 2732753"/>
              <a:gd name="connsiteY1" fmla="*/ 0 h 6858000"/>
              <a:gd name="connsiteX2" fmla="*/ 2732753 w 2732753"/>
              <a:gd name="connsiteY2" fmla="*/ 6858000 h 6858000"/>
              <a:gd name="connsiteX3" fmla="*/ 0 w 273275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732753" h="6858000">
                <a:moveTo>
                  <a:pt x="0" y="0"/>
                </a:moveTo>
                <a:lnTo>
                  <a:pt x="2732753" y="0"/>
                </a:lnTo>
                <a:lnTo>
                  <a:pt x="2732753" y="6858000"/>
                </a:lnTo>
                <a:lnTo>
                  <a:pt x="0" y="6858000"/>
                </a:lnTo>
                <a:close/>
              </a:path>
            </a:pathLst>
          </a:custGeom>
          <a:pattFill prst="solidDmnd">
            <a:fgClr>
              <a:schemeClr val="bg1">
                <a:lumMod val="85000"/>
              </a:schemeClr>
            </a:fgClr>
            <a:bgClr>
              <a:schemeClr val="bg1"/>
            </a:bgClr>
          </a:pattFill>
        </p:spPr>
        <p:txBody>
          <a:bodyPr wrap="square" anchor="ctr">
            <a:noAutofit/>
          </a:bodyPr>
          <a:lstStyle>
            <a:lvl1pPr algn="ctr">
              <a:defRPr sz="1800"/>
            </a:lvl1pPr>
          </a:lstStyle>
          <a:p>
            <a:endParaRPr lang="en-US"/>
          </a:p>
        </p:txBody>
      </p:sp>
    </p:spTree>
    <p:extLst>
      <p:ext uri="{BB962C8B-B14F-4D97-AF65-F5344CB8AC3E}">
        <p14:creationId xmlns:p14="http://schemas.microsoft.com/office/powerpoint/2010/main" val="1390950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609600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pattFill prst="solidDmnd">
            <a:fgClr>
              <a:schemeClr val="bg1">
                <a:lumMod val="85000"/>
              </a:schemeClr>
            </a:fgClr>
            <a:bgClr>
              <a:schemeClr val="bg1"/>
            </a:bgClr>
          </a:pattFill>
        </p:spPr>
        <p:txBody>
          <a:bodyPr wrap="square" anchor="ctr">
            <a:noAutofit/>
          </a:bodyPr>
          <a:lstStyle>
            <a:lvl1pPr algn="ctr">
              <a:defRPr sz="1800"/>
            </a:lvl1pPr>
          </a:lstStyle>
          <a:p>
            <a:endParaRPr lang="en-US"/>
          </a:p>
        </p:txBody>
      </p:sp>
      <p:sp>
        <p:nvSpPr>
          <p:cNvPr id="8" name="Rectangle 7"/>
          <p:cNvSpPr/>
          <p:nvPr userDrawn="1"/>
        </p:nvSpPr>
        <p:spPr>
          <a:xfrm>
            <a:off x="799651" y="111441"/>
            <a:ext cx="184730" cy="307777"/>
          </a:xfrm>
          <a:prstGeom prst="rect">
            <a:avLst/>
          </a:prstGeom>
          <a:noFill/>
        </p:spPr>
        <p:txBody>
          <a:bodyPr wrap="none">
            <a:spAutoFit/>
          </a:bodyPr>
          <a:lstStyle/>
          <a:p>
            <a:pPr algn="ctr"/>
            <a:endParaRPr lang="uk-UA" sz="1400" b="0" dirty="0">
              <a:solidFill>
                <a:schemeClr val="tx1">
                  <a:lumMod val="85000"/>
                  <a:lumOff val="15000"/>
                </a:schemeClr>
              </a:solidFill>
              <a:latin typeface="+mj-lt"/>
              <a:ea typeface="Source Sans Pro" charset="0"/>
              <a:cs typeface="Source Sans Pro" charset="0"/>
            </a:endParaRPr>
          </a:p>
        </p:txBody>
      </p:sp>
    </p:spTree>
    <p:extLst>
      <p:ext uri="{BB962C8B-B14F-4D97-AF65-F5344CB8AC3E}">
        <p14:creationId xmlns:p14="http://schemas.microsoft.com/office/powerpoint/2010/main" val="294466165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2DDADD-90D5-461C-A3A4-0478EE352D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4E97F25-0AC1-40D5-BF34-4F5B1E40B1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8A5F73-8950-4228-A1C1-1E7E154871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34862B-ADC4-4AC6-B770-B7A4DB887338}" type="datetimeFigureOut">
              <a:rPr lang="en-US" smtClean="0"/>
              <a:t>4/22/20</a:t>
            </a:fld>
            <a:endParaRPr lang="en-US"/>
          </a:p>
        </p:txBody>
      </p:sp>
      <p:sp>
        <p:nvSpPr>
          <p:cNvPr id="5" name="Footer Placeholder 4">
            <a:extLst>
              <a:ext uri="{FF2B5EF4-FFF2-40B4-BE49-F238E27FC236}">
                <a16:creationId xmlns:a16="http://schemas.microsoft.com/office/drawing/2014/main" id="{F3616135-3840-42F9-B124-750A9AEE8A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62B480C-BA1A-4167-B2FD-9E7A352A86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46CC43-C873-4219-8EEE-D2D771897435}" type="slidenum">
              <a:rPr lang="en-US" smtClean="0"/>
              <a:t>‹#›</a:t>
            </a:fld>
            <a:endParaRPr lang="en-US"/>
          </a:p>
        </p:txBody>
      </p:sp>
    </p:spTree>
    <p:extLst>
      <p:ext uri="{BB962C8B-B14F-4D97-AF65-F5344CB8AC3E}">
        <p14:creationId xmlns:p14="http://schemas.microsoft.com/office/powerpoint/2010/main" val="3807094851"/>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5" r:id="rId3"/>
    <p:sldLayoutId id="2147483670" r:id="rId4"/>
    <p:sldLayoutId id="2147483671"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Layout" Target="../slideLayouts/slideLayout1.xml"/><Relationship Id="rId6" Type="http://schemas.microsoft.com/office/2007/relationships/hdphoto" Target="../media/hdphoto5.wdp"/><Relationship Id="rId11" Type="http://schemas.microsoft.com/office/2007/relationships/hdphoto" Target="../media/hdphoto7.wdp"/><Relationship Id="rId5" Type="http://schemas.openxmlformats.org/officeDocument/2006/relationships/image" Target="../media/image4.png"/><Relationship Id="rId10" Type="http://schemas.openxmlformats.org/officeDocument/2006/relationships/image" Target="../media/image10.png"/><Relationship Id="rId4" Type="http://schemas.microsoft.com/office/2007/relationships/hdphoto" Target="../media/hdphoto4.wdp"/><Relationship Id="rId9"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tiff"/><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tif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tif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Layout" Target="../slideLayouts/slideLayout1.xml"/><Relationship Id="rId6" Type="http://schemas.microsoft.com/office/2007/relationships/hdphoto" Target="../media/hdphoto5.wdp"/><Relationship Id="rId11" Type="http://schemas.microsoft.com/office/2007/relationships/hdphoto" Target="../media/hdphoto7.wdp"/><Relationship Id="rId5" Type="http://schemas.openxmlformats.org/officeDocument/2006/relationships/image" Target="../media/image4.png"/><Relationship Id="rId10" Type="http://schemas.openxmlformats.org/officeDocument/2006/relationships/image" Target="../media/image10.png"/><Relationship Id="rId4" Type="http://schemas.microsoft.com/office/2007/relationships/hdphoto" Target="../media/hdphoto4.wdp"/><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tif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tif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EB1A2DA2-C06A-4F7F-87D7-B8C414D3D188}"/>
              </a:ext>
            </a:extLst>
          </p:cNvPr>
          <p:cNvSpPr/>
          <p:nvPr/>
        </p:nvSpPr>
        <p:spPr>
          <a:xfrm>
            <a:off x="0" y="0"/>
            <a:ext cx="12192000" cy="6858000"/>
          </a:xfrm>
          <a:prstGeom prst="rect">
            <a:avLst/>
          </a:prstGeom>
          <a:solidFill>
            <a:schemeClr val="tx1">
              <a:alpha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1108432" y="2213418"/>
            <a:ext cx="10196095" cy="1107996"/>
          </a:xfrm>
          <a:prstGeom prst="rect">
            <a:avLst/>
          </a:prstGeom>
          <a:noFill/>
        </p:spPr>
        <p:txBody>
          <a:bodyPr wrap="square" rtlCol="0">
            <a:spAutoFit/>
          </a:bodyPr>
          <a:lstStyle/>
          <a:p>
            <a:pPr algn="ctr">
              <a:defRPr/>
            </a:pPr>
            <a:r>
              <a:rPr lang="en-US" sz="6600" b="1" kern="0" spc="300" dirty="0">
                <a:solidFill>
                  <a:schemeClr val="bg1"/>
                </a:solidFill>
                <a:latin typeface="Futura"/>
                <a:ea typeface="Open Sans" panose="020B0606030504020204" pitchFamily="34" charset="0"/>
                <a:cs typeface="Arial" panose="020B0604020202020204" pitchFamily="34" charset="0"/>
              </a:rPr>
              <a:t>Final Presentation</a:t>
            </a:r>
            <a:endParaRPr lang="en-US" sz="6600" b="1" kern="0" spc="300" dirty="0">
              <a:solidFill>
                <a:schemeClr val="bg1"/>
              </a:solidFill>
              <a:latin typeface="Rockwell" panose="02060603020205020403" pitchFamily="18" charset="0"/>
              <a:ea typeface="Open Sans" panose="020B0606030504020204" pitchFamily="34" charset="0"/>
              <a:cs typeface="Arial" panose="020B0604020202020204" pitchFamily="34" charset="0"/>
            </a:endParaRPr>
          </a:p>
        </p:txBody>
      </p:sp>
      <p:grpSp>
        <p:nvGrpSpPr>
          <p:cNvPr id="21" name="Group 20">
            <a:extLst>
              <a:ext uri="{FF2B5EF4-FFF2-40B4-BE49-F238E27FC236}">
                <a16:creationId xmlns:a16="http://schemas.microsoft.com/office/drawing/2014/main" id="{D9BF7087-1A35-4E09-83FF-0AF7503271BF}"/>
              </a:ext>
            </a:extLst>
          </p:cNvPr>
          <p:cNvGrpSpPr/>
          <p:nvPr/>
        </p:nvGrpSpPr>
        <p:grpSpPr>
          <a:xfrm>
            <a:off x="929640" y="5958840"/>
            <a:ext cx="45720" cy="236220"/>
            <a:chOff x="929640" y="5958840"/>
            <a:chExt cx="45720" cy="236220"/>
          </a:xfrm>
        </p:grpSpPr>
        <p:sp>
          <p:nvSpPr>
            <p:cNvPr id="12" name="Oval 11">
              <a:extLst>
                <a:ext uri="{FF2B5EF4-FFF2-40B4-BE49-F238E27FC236}">
                  <a16:creationId xmlns:a16="http://schemas.microsoft.com/office/drawing/2014/main" id="{9BA550CB-08E6-4BA0-A3DF-F2B8DD9CA536}"/>
                </a:ext>
              </a:extLst>
            </p:cNvPr>
            <p:cNvSpPr/>
            <p:nvPr/>
          </p:nvSpPr>
          <p:spPr>
            <a:xfrm>
              <a:off x="929640" y="6149340"/>
              <a:ext cx="45720" cy="457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F158AD9-5C01-4061-A722-57C729D0A3A4}"/>
                </a:ext>
              </a:extLst>
            </p:cNvPr>
            <p:cNvSpPr/>
            <p:nvPr/>
          </p:nvSpPr>
          <p:spPr>
            <a:xfrm>
              <a:off x="929640" y="6054090"/>
              <a:ext cx="45720" cy="457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0C72F4-658B-4B20-8978-7FD2243903BD}"/>
                </a:ext>
              </a:extLst>
            </p:cNvPr>
            <p:cNvSpPr/>
            <p:nvPr/>
          </p:nvSpPr>
          <p:spPr>
            <a:xfrm>
              <a:off x="929640" y="5958840"/>
              <a:ext cx="45720" cy="457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oup 21">
            <a:extLst>
              <a:ext uri="{FF2B5EF4-FFF2-40B4-BE49-F238E27FC236}">
                <a16:creationId xmlns:a16="http://schemas.microsoft.com/office/drawing/2014/main" id="{A3E4C6EE-DF5D-4B59-969D-B6D80A6241D0}"/>
              </a:ext>
            </a:extLst>
          </p:cNvPr>
          <p:cNvGrpSpPr/>
          <p:nvPr/>
        </p:nvGrpSpPr>
        <p:grpSpPr>
          <a:xfrm>
            <a:off x="10125011" y="6114623"/>
            <a:ext cx="250404" cy="130091"/>
            <a:chOff x="9736891" y="6110686"/>
            <a:chExt cx="324807" cy="168745"/>
          </a:xfrm>
        </p:grpSpPr>
        <p:sp>
          <p:nvSpPr>
            <p:cNvPr id="15" name="Isosceles Triangle 14">
              <a:extLst>
                <a:ext uri="{FF2B5EF4-FFF2-40B4-BE49-F238E27FC236}">
                  <a16:creationId xmlns:a16="http://schemas.microsoft.com/office/drawing/2014/main" id="{7032B761-6E85-4302-87E2-8B49E38EA753}"/>
                </a:ext>
              </a:extLst>
            </p:cNvPr>
            <p:cNvSpPr/>
            <p:nvPr/>
          </p:nvSpPr>
          <p:spPr>
            <a:xfrm rot="16200000">
              <a:off x="9904590" y="6122324"/>
              <a:ext cx="168745" cy="145470"/>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BDF8892C-1EE0-4D87-BB48-180629B191E6}"/>
                </a:ext>
              </a:extLst>
            </p:cNvPr>
            <p:cNvSpPr/>
            <p:nvPr/>
          </p:nvSpPr>
          <p:spPr>
            <a:xfrm rot="16200000">
              <a:off x="9725253" y="6122324"/>
              <a:ext cx="168745" cy="145470"/>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2CA01E14-DCC5-489B-A99B-F690EE1CDB73}"/>
              </a:ext>
            </a:extLst>
          </p:cNvPr>
          <p:cNvSpPr/>
          <p:nvPr/>
        </p:nvSpPr>
        <p:spPr>
          <a:xfrm>
            <a:off x="10340313" y="6041170"/>
            <a:ext cx="947695" cy="276999"/>
          </a:xfrm>
          <a:prstGeom prst="rect">
            <a:avLst/>
          </a:prstGeom>
        </p:spPr>
        <p:txBody>
          <a:bodyPr wrap="none">
            <a:spAutoFit/>
          </a:bodyPr>
          <a:lstStyle/>
          <a:p>
            <a:pPr marL="12700">
              <a:lnSpc>
                <a:spcPct val="100000"/>
              </a:lnSpc>
              <a:spcBef>
                <a:spcPts val="455"/>
              </a:spcBef>
            </a:pPr>
            <a:r>
              <a:rPr lang="en-US" sz="1200" b="1" spc="-5" dirty="0">
                <a:solidFill>
                  <a:srgbClr val="FFFFFF"/>
                </a:solidFill>
                <a:latin typeface="Microsoft YaHei Light" panose="020B0503020204020204" pitchFamily="34" charset="-122"/>
                <a:ea typeface="Microsoft YaHei Light" panose="020B0503020204020204" pitchFamily="34" charset="-122"/>
                <a:cs typeface="Arial Black"/>
              </a:rPr>
              <a:t>2020.04.20</a:t>
            </a:r>
            <a:endParaRPr lang="en-US" sz="1200" b="1" dirty="0">
              <a:latin typeface="Microsoft YaHei Light" panose="020B0503020204020204" pitchFamily="34" charset="-122"/>
              <a:ea typeface="Microsoft YaHei Light" panose="020B0503020204020204" pitchFamily="34" charset="-122"/>
              <a:cs typeface="Arial Black"/>
            </a:endParaRPr>
          </a:p>
        </p:txBody>
      </p:sp>
      <p:sp>
        <p:nvSpPr>
          <p:cNvPr id="23" name="Rectangle 22">
            <a:extLst>
              <a:ext uri="{FF2B5EF4-FFF2-40B4-BE49-F238E27FC236}">
                <a16:creationId xmlns:a16="http://schemas.microsoft.com/office/drawing/2014/main" id="{8E6D146F-F053-4586-9B06-91FA1DA245B7}"/>
              </a:ext>
            </a:extLst>
          </p:cNvPr>
          <p:cNvSpPr/>
          <p:nvPr/>
        </p:nvSpPr>
        <p:spPr>
          <a:xfrm rot="10800000">
            <a:off x="957071" y="2979420"/>
            <a:ext cx="18288" cy="27432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iamond 23">
            <a:extLst>
              <a:ext uri="{FF2B5EF4-FFF2-40B4-BE49-F238E27FC236}">
                <a16:creationId xmlns:a16="http://schemas.microsoft.com/office/drawing/2014/main" id="{FEB7CAE4-38EA-4E6D-B351-39A8477C1D31}"/>
              </a:ext>
            </a:extLst>
          </p:cNvPr>
          <p:cNvSpPr/>
          <p:nvPr/>
        </p:nvSpPr>
        <p:spPr>
          <a:xfrm>
            <a:off x="5870450" y="4942571"/>
            <a:ext cx="294640" cy="254000"/>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557F72B-CB1F-4ACE-BAA5-F35A887B9668}"/>
              </a:ext>
            </a:extLst>
          </p:cNvPr>
          <p:cNvSpPr txBox="1"/>
          <p:nvPr/>
        </p:nvSpPr>
        <p:spPr>
          <a:xfrm>
            <a:off x="2898772" y="5255006"/>
            <a:ext cx="6350713" cy="400110"/>
          </a:xfrm>
          <a:prstGeom prst="rect">
            <a:avLst/>
          </a:prstGeom>
          <a:noFill/>
        </p:spPr>
        <p:txBody>
          <a:bodyPr wrap="none" rtlCol="0">
            <a:spAutoFit/>
          </a:bodyPr>
          <a:lstStyle/>
          <a:p>
            <a:pPr marL="12700" algn="ctr">
              <a:lnSpc>
                <a:spcPct val="100000"/>
              </a:lnSpc>
              <a:spcBef>
                <a:spcPts val="455"/>
              </a:spcBef>
            </a:pPr>
            <a:r>
              <a:rPr lang="en-US" sz="2000" spc="-5" dirty="0" err="1">
                <a:solidFill>
                  <a:srgbClr val="FFFFFF"/>
                </a:solidFill>
                <a:latin typeface="Futura"/>
                <a:cs typeface="Arial Black"/>
              </a:rPr>
              <a:t>Sifan</a:t>
            </a:r>
            <a:r>
              <a:rPr lang="en-US" sz="2000" spc="-5" dirty="0">
                <a:solidFill>
                  <a:srgbClr val="FFFFFF"/>
                </a:solidFill>
                <a:latin typeface="Futura"/>
                <a:cs typeface="Arial Black"/>
              </a:rPr>
              <a:t> Du, Tong Li, </a:t>
            </a:r>
            <a:r>
              <a:rPr lang="en-US" sz="2000" spc="-5" dirty="0" err="1">
                <a:solidFill>
                  <a:srgbClr val="FFFFFF"/>
                </a:solidFill>
                <a:latin typeface="Futura"/>
                <a:cs typeface="Arial Black"/>
              </a:rPr>
              <a:t>Yibin</a:t>
            </a:r>
            <a:r>
              <a:rPr lang="en-US" sz="2000" spc="-5" dirty="0">
                <a:solidFill>
                  <a:srgbClr val="FFFFFF"/>
                </a:solidFill>
                <a:latin typeface="Futura"/>
                <a:cs typeface="Arial Black"/>
              </a:rPr>
              <a:t> Zhang, Dennis Pham, </a:t>
            </a:r>
            <a:r>
              <a:rPr lang="en-US" sz="2000" spc="-5" dirty="0" err="1">
                <a:solidFill>
                  <a:srgbClr val="FFFFFF"/>
                </a:solidFill>
                <a:latin typeface="Futura"/>
                <a:cs typeface="Arial Black"/>
              </a:rPr>
              <a:t>Yifu</a:t>
            </a:r>
            <a:r>
              <a:rPr lang="en-US" sz="2000" spc="-5" dirty="0">
                <a:solidFill>
                  <a:srgbClr val="FFFFFF"/>
                </a:solidFill>
                <a:latin typeface="Futura"/>
                <a:cs typeface="Arial Black"/>
              </a:rPr>
              <a:t> He</a:t>
            </a:r>
            <a:endParaRPr lang="en-US" sz="2000" dirty="0">
              <a:latin typeface="Futura"/>
              <a:cs typeface="Arial Black"/>
            </a:endParaRPr>
          </a:p>
        </p:txBody>
      </p:sp>
      <p:grpSp>
        <p:nvGrpSpPr>
          <p:cNvPr id="34" name="Group 33" hidden="1">
            <a:extLst>
              <a:ext uri="{FF2B5EF4-FFF2-40B4-BE49-F238E27FC236}">
                <a16:creationId xmlns:a16="http://schemas.microsoft.com/office/drawing/2014/main" id="{652E7612-A436-457E-8D32-0B4A5193461E}"/>
              </a:ext>
            </a:extLst>
          </p:cNvPr>
          <p:cNvGrpSpPr/>
          <p:nvPr/>
        </p:nvGrpSpPr>
        <p:grpSpPr>
          <a:xfrm>
            <a:off x="1174580" y="1914279"/>
            <a:ext cx="9144760" cy="407730"/>
            <a:chOff x="1581150" y="3448311"/>
            <a:chExt cx="9144760" cy="407730"/>
          </a:xfrm>
        </p:grpSpPr>
        <p:sp>
          <p:nvSpPr>
            <p:cNvPr id="10" name="TextBox 9">
              <a:extLst>
                <a:ext uri="{FF2B5EF4-FFF2-40B4-BE49-F238E27FC236}">
                  <a16:creationId xmlns:a16="http://schemas.microsoft.com/office/drawing/2014/main" id="{A09922C1-6F10-4E3B-804E-6FE6E05FB476}"/>
                </a:ext>
              </a:extLst>
            </p:cNvPr>
            <p:cNvSpPr txBox="1"/>
            <p:nvPr/>
          </p:nvSpPr>
          <p:spPr>
            <a:xfrm>
              <a:off x="1581150" y="3455931"/>
              <a:ext cx="9144760" cy="400110"/>
            </a:xfrm>
            <a:prstGeom prst="rect">
              <a:avLst/>
            </a:prstGeom>
            <a:noFill/>
          </p:spPr>
          <p:txBody>
            <a:bodyPr wrap="square" rtlCol="0">
              <a:spAutoFit/>
            </a:bodyPr>
            <a:lstStyle/>
            <a:p>
              <a:pPr marL="12700" algn="ctr">
                <a:lnSpc>
                  <a:spcPct val="100000"/>
                </a:lnSpc>
                <a:spcBef>
                  <a:spcPts val="455"/>
                </a:spcBef>
              </a:pPr>
              <a:r>
                <a:rPr lang="en-US" sz="2000" spc="-5" dirty="0">
                  <a:solidFill>
                    <a:srgbClr val="FFFFFF"/>
                  </a:solidFill>
                  <a:latin typeface="Futura"/>
                  <a:cs typeface="Arial Black"/>
                </a:rPr>
                <a:t>INFUSION </a:t>
              </a:r>
              <a:r>
                <a:rPr lang="en-US" sz="2000" spc="-5" dirty="0">
                  <a:solidFill>
                    <a:srgbClr val="BE1722"/>
                  </a:solidFill>
                  <a:latin typeface="Futura"/>
                  <a:cs typeface="Arial Black"/>
                </a:rPr>
                <a:t>51A</a:t>
              </a:r>
              <a:r>
                <a:rPr lang="en-US" sz="2000" spc="-5" dirty="0">
                  <a:solidFill>
                    <a:srgbClr val="FFFFFF"/>
                  </a:solidFill>
                  <a:latin typeface="Futura"/>
                  <a:cs typeface="Arial Black"/>
                </a:rPr>
                <a:t> LP</a:t>
              </a:r>
              <a:endParaRPr lang="en-US" sz="2000" dirty="0">
                <a:latin typeface="Futura"/>
                <a:cs typeface="Arial Black"/>
              </a:endParaRPr>
            </a:p>
          </p:txBody>
        </p:sp>
        <p:cxnSp>
          <p:nvCxnSpPr>
            <p:cNvPr id="27" name="Straight Connector 26">
              <a:extLst>
                <a:ext uri="{FF2B5EF4-FFF2-40B4-BE49-F238E27FC236}">
                  <a16:creationId xmlns:a16="http://schemas.microsoft.com/office/drawing/2014/main" id="{B04ED32C-C8D0-43AB-B681-84E17EB1F6EA}"/>
                </a:ext>
              </a:extLst>
            </p:cNvPr>
            <p:cNvCxnSpPr>
              <a:cxnSpLocks/>
            </p:cNvCxnSpPr>
            <p:nvPr/>
          </p:nvCxnSpPr>
          <p:spPr>
            <a:xfrm>
              <a:off x="5143500" y="3448311"/>
              <a:ext cx="201453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ECF4128-A742-4721-B2AE-C20B6E851FC9}"/>
                </a:ext>
              </a:extLst>
            </p:cNvPr>
            <p:cNvCxnSpPr>
              <a:cxnSpLocks/>
            </p:cNvCxnSpPr>
            <p:nvPr/>
          </p:nvCxnSpPr>
          <p:spPr>
            <a:xfrm>
              <a:off x="5167313" y="3856041"/>
              <a:ext cx="19907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47F7ED36-1DAB-46E5-8F1D-08A474BC4C8E}"/>
              </a:ext>
            </a:extLst>
          </p:cNvPr>
          <p:cNvSpPr txBox="1"/>
          <p:nvPr/>
        </p:nvSpPr>
        <p:spPr>
          <a:xfrm>
            <a:off x="1895332" y="3251037"/>
            <a:ext cx="8480082" cy="400110"/>
          </a:xfrm>
          <a:prstGeom prst="rect">
            <a:avLst/>
          </a:prstGeom>
          <a:noFill/>
        </p:spPr>
        <p:txBody>
          <a:bodyPr wrap="square" rtlCol="0">
            <a:spAutoFit/>
          </a:bodyPr>
          <a:lstStyle/>
          <a:p>
            <a:pPr marL="12700" algn="dist">
              <a:lnSpc>
                <a:spcPct val="100000"/>
              </a:lnSpc>
              <a:spcBef>
                <a:spcPts val="455"/>
              </a:spcBef>
            </a:pPr>
            <a:r>
              <a:rPr lang="en-US" altLang="zh-CN" sz="2000" spc="-5" dirty="0">
                <a:solidFill>
                  <a:srgbClr val="FFFFFF"/>
                </a:solidFill>
                <a:latin typeface="Futura"/>
                <a:cs typeface="Arial Black"/>
              </a:rPr>
              <a:t>Simulated equity trading project in fin modeling</a:t>
            </a:r>
            <a:endParaRPr lang="en-US" sz="2000" dirty="0">
              <a:latin typeface="Futura"/>
              <a:cs typeface="Arial Black"/>
            </a:endParaRPr>
          </a:p>
        </p:txBody>
      </p:sp>
      <p:sp>
        <p:nvSpPr>
          <p:cNvPr id="40" name="TextBox 39">
            <a:extLst>
              <a:ext uri="{FF2B5EF4-FFF2-40B4-BE49-F238E27FC236}">
                <a16:creationId xmlns:a16="http://schemas.microsoft.com/office/drawing/2014/main" id="{2F3B4635-4809-497D-88EF-C56F708BFA03}"/>
              </a:ext>
            </a:extLst>
          </p:cNvPr>
          <p:cNvSpPr txBox="1"/>
          <p:nvPr/>
        </p:nvSpPr>
        <p:spPr>
          <a:xfrm>
            <a:off x="10905640" y="685800"/>
            <a:ext cx="430887" cy="2103237"/>
          </a:xfrm>
          <a:prstGeom prst="rect">
            <a:avLst/>
          </a:prstGeom>
          <a:noFill/>
        </p:spPr>
        <p:txBody>
          <a:bodyPr vert="eaVert" wrap="square" rtlCol="0">
            <a:spAutoFit/>
          </a:bodyPr>
          <a:lstStyle/>
          <a:p>
            <a:endParaRPr lang="en-US" sz="1600" dirty="0">
              <a:solidFill>
                <a:schemeClr val="bg1"/>
              </a:solidFill>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17512435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 table, sitting, small&#10;&#10;Description automatically generated">
            <a:extLst>
              <a:ext uri="{FF2B5EF4-FFF2-40B4-BE49-F238E27FC236}">
                <a16:creationId xmlns:a16="http://schemas.microsoft.com/office/drawing/2014/main" id="{5DBF839F-5CB7-7E42-A5DA-2B3755F5F1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ED33E6F2-B7F7-2B4D-AAD2-3C3F38B3895C}"/>
              </a:ext>
            </a:extLst>
          </p:cNvPr>
          <p:cNvSpPr txBox="1"/>
          <p:nvPr/>
        </p:nvSpPr>
        <p:spPr>
          <a:xfrm rot="1800000">
            <a:off x="4956034" y="3299778"/>
            <a:ext cx="5125369" cy="1323439"/>
          </a:xfrm>
          <a:prstGeom prst="rect">
            <a:avLst/>
          </a:prstGeom>
          <a:noFill/>
        </p:spPr>
        <p:txBody>
          <a:bodyPr wrap="square" rtlCol="0">
            <a:spAutoFit/>
          </a:bodyPr>
          <a:lstStyle/>
          <a:p>
            <a:r>
              <a:rPr lang="en-US" sz="8000" dirty="0">
                <a:latin typeface="Algerian" panose="020F0502020204030204" pitchFamily="34" charset="0"/>
                <a:cs typeface="Algerian" panose="020F0502020204030204" pitchFamily="34" charset="0"/>
              </a:rPr>
              <a:t>Analysis</a:t>
            </a:r>
          </a:p>
        </p:txBody>
      </p:sp>
      <p:grpSp>
        <p:nvGrpSpPr>
          <p:cNvPr id="9" name="Group 8">
            <a:extLst>
              <a:ext uri="{FF2B5EF4-FFF2-40B4-BE49-F238E27FC236}">
                <a16:creationId xmlns:a16="http://schemas.microsoft.com/office/drawing/2014/main" id="{BFEECD85-7EF0-4275-8E73-67C6097EEC55}"/>
              </a:ext>
            </a:extLst>
          </p:cNvPr>
          <p:cNvGrpSpPr/>
          <p:nvPr/>
        </p:nvGrpSpPr>
        <p:grpSpPr>
          <a:xfrm rot="1858578">
            <a:off x="10656469" y="3533234"/>
            <a:ext cx="911857" cy="199182"/>
            <a:chOff x="2257315" y="973043"/>
            <a:chExt cx="3279140" cy="716280"/>
          </a:xfrm>
        </p:grpSpPr>
        <p:pic>
          <p:nvPicPr>
            <p:cNvPr id="10" name="Picture 9">
              <a:extLst>
                <a:ext uri="{FF2B5EF4-FFF2-40B4-BE49-F238E27FC236}">
                  <a16:creationId xmlns:a16="http://schemas.microsoft.com/office/drawing/2014/main" id="{37747E80-0A05-40FD-85AE-952BE5E4EFC6}"/>
                </a:ext>
              </a:extLst>
            </p:cNvPr>
            <p:cNvPicPr/>
            <p:nvPr/>
          </p:nvPicPr>
          <p:blipFill rotWithShape="1">
            <a:blip r:embed="rId3" cstate="screen">
              <a:extLst>
                <a:ext uri="{BEBA8EAE-BF5A-486C-A8C5-ECC9F3942E4B}">
                  <a14:imgProps xmlns:a14="http://schemas.microsoft.com/office/drawing/2010/main">
                    <a14:imgLayer r:embed="rId4">
                      <a14:imgEffect>
                        <a14:backgroundRemoval t="9362" b="89362" l="0" r="100000">
                          <a14:foregroundMark x1="2294" y1="52340" x2="2294" y2="52340"/>
                          <a14:foregroundMark x1="22936" y1="42979" x2="22936" y2="42979"/>
                          <a14:foregroundMark x1="56881" y1="39149" x2="56881" y2="39149"/>
                          <a14:foregroundMark x1="59174" y1="50638" x2="59174" y2="50638"/>
                        </a14:backgroundRemoval>
                      </a14:imgEffect>
                    </a14:imgLayer>
                  </a14:imgProps>
                </a:ext>
                <a:ext uri="{28A0092B-C50C-407E-A947-70E740481C1C}">
                  <a14:useLocalDpi xmlns:a14="http://schemas.microsoft.com/office/drawing/2010/main"/>
                </a:ext>
              </a:extLst>
            </a:blip>
            <a:srcRect/>
            <a:stretch/>
          </p:blipFill>
          <p:spPr>
            <a:xfrm>
              <a:off x="4326835" y="973043"/>
              <a:ext cx="662608" cy="716280"/>
            </a:xfrm>
            <a:prstGeom prst="rect">
              <a:avLst/>
            </a:prstGeom>
          </p:spPr>
        </p:pic>
        <p:pic>
          <p:nvPicPr>
            <p:cNvPr id="11" name="Picture 10">
              <a:extLst>
                <a:ext uri="{FF2B5EF4-FFF2-40B4-BE49-F238E27FC236}">
                  <a16:creationId xmlns:a16="http://schemas.microsoft.com/office/drawing/2014/main" id="{1F179B21-A408-4C2C-BEC1-1733438C50C4}"/>
                </a:ext>
              </a:extLst>
            </p:cNvPr>
            <p:cNvPicPr/>
            <p:nvPr/>
          </p:nvPicPr>
          <p:blipFill rotWithShape="1">
            <a:blip r:embed="rId5" cstate="screen">
              <a:biLevel thresh="25000"/>
              <a:extLst>
                <a:ext uri="{BEBA8EAE-BF5A-486C-A8C5-ECC9F3942E4B}">
                  <a14:imgProps xmlns:a14="http://schemas.microsoft.com/office/drawing/2010/main">
                    <a14:imgLayer r:embed="rId6">
                      <a14:imgEffect>
                        <a14:backgroundRemoval t="9362" b="89362" l="0" r="82682">
                          <a14:foregroundMark x1="2793" y1="46809" x2="2793" y2="46809"/>
                          <a14:foregroundMark x1="68156" y1="70638" x2="68156" y2="70638"/>
                          <a14:foregroundMark x1="82682" y1="77447" x2="82682" y2="77447"/>
                        </a14:backgroundRemoval>
                      </a14:imgEffect>
                    </a14:imgLayer>
                  </a14:imgProps>
                </a:ext>
                <a:ext uri="{28A0092B-C50C-407E-A947-70E740481C1C}">
                  <a14:useLocalDpi xmlns:a14="http://schemas.microsoft.com/office/drawing/2010/main"/>
                </a:ext>
              </a:extLst>
            </a:blip>
            <a:srcRect/>
            <a:stretch/>
          </p:blipFill>
          <p:spPr>
            <a:xfrm>
              <a:off x="4989443" y="973043"/>
              <a:ext cx="547012" cy="716280"/>
            </a:xfrm>
            <a:prstGeom prst="rect">
              <a:avLst/>
            </a:prstGeom>
          </p:spPr>
        </p:pic>
        <p:pic>
          <p:nvPicPr>
            <p:cNvPr id="12" name="Picture 11">
              <a:extLst>
                <a:ext uri="{FF2B5EF4-FFF2-40B4-BE49-F238E27FC236}">
                  <a16:creationId xmlns:a16="http://schemas.microsoft.com/office/drawing/2014/main" id="{5CD45DA4-B755-4D8E-BF61-12B9DFE871FA}"/>
                </a:ext>
              </a:extLst>
            </p:cNvPr>
            <p:cNvPicPr/>
            <p:nvPr/>
          </p:nvPicPr>
          <p:blipFill rotWithShape="1">
            <a:blip r:embed="rId7" cstate="screen">
              <a:biLevel thresh="25000"/>
              <a:extLst>
                <a:ext uri="{BEBA8EAE-BF5A-486C-A8C5-ECC9F3942E4B}">
                  <a14:imgProps xmlns:a14="http://schemas.microsoft.com/office/drawing/2010/main">
                    <a14:imgLayer r:embed="rId8">
                      <a14:imgEffect>
                        <a14:backgroundRemoval t="9362" b="89362" l="3093" r="100000">
                          <a14:foregroundMark x1="3093" y1="25532" x2="3093" y2="25532"/>
                          <a14:foregroundMark x1="39028" y1="51489" x2="39028" y2="51489"/>
                          <a14:foregroundMark x1="53756" y1="50638" x2="53756" y2="50638"/>
                          <a14:foregroundMark x1="80265" y1="41277" x2="80265" y2="41277"/>
                          <a14:foregroundMark x1="96024" y1="51489" x2="96024" y2="51489"/>
                        </a14:backgroundRemoval>
                      </a14:imgEffect>
                    </a14:imgLayer>
                  </a14:imgProps>
                </a:ext>
                <a:ext uri="{28A0092B-C50C-407E-A947-70E740481C1C}">
                  <a14:useLocalDpi xmlns:a14="http://schemas.microsoft.com/office/drawing/2010/main"/>
                </a:ext>
              </a:extLst>
            </a:blip>
            <a:srcRect/>
            <a:stretch/>
          </p:blipFill>
          <p:spPr>
            <a:xfrm>
              <a:off x="2257315" y="973043"/>
              <a:ext cx="2069520" cy="716280"/>
            </a:xfrm>
            <a:prstGeom prst="rect">
              <a:avLst/>
            </a:prstGeom>
          </p:spPr>
        </p:pic>
      </p:grpSp>
      <p:pic>
        <p:nvPicPr>
          <p:cNvPr id="13" name="Picture 12" descr="A close up of a screen&#10;&#10;Description automatically generated">
            <a:extLst>
              <a:ext uri="{FF2B5EF4-FFF2-40B4-BE49-F238E27FC236}">
                <a16:creationId xmlns:a16="http://schemas.microsoft.com/office/drawing/2014/main" id="{CE7C232D-1808-4D95-A5B3-B3149E9FC6C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1869960">
            <a:off x="3860679" y="4518212"/>
            <a:ext cx="2611978" cy="446829"/>
          </a:xfrm>
          <a:prstGeom prst="rect">
            <a:avLst/>
          </a:prstGeom>
        </p:spPr>
      </p:pic>
      <p:pic>
        <p:nvPicPr>
          <p:cNvPr id="14" name="Picture 13">
            <a:extLst>
              <a:ext uri="{FF2B5EF4-FFF2-40B4-BE49-F238E27FC236}">
                <a16:creationId xmlns:a16="http://schemas.microsoft.com/office/drawing/2014/main" id="{5BF79303-768F-47C1-9633-67BE3990C1C9}"/>
              </a:ext>
            </a:extLst>
          </p:cNvPr>
          <p:cNvPicPr/>
          <p:nvPr/>
        </p:nvPicPr>
        <p:blipFill>
          <a:blip r:embed="rId10" cstate="screen">
            <a:extLst>
              <a:ext uri="{BEBA8EAE-BF5A-486C-A8C5-ECC9F3942E4B}">
                <a14:imgProps xmlns:a14="http://schemas.microsoft.com/office/drawing/2010/main">
                  <a14:imgLayer r:embed="rId11">
                    <a14:imgEffect>
                      <a14:backgroundRemoval t="9704" b="93801" l="2174" r="98387">
                        <a14:foregroundMark x1="5750" y1="24259" x2="5750" y2="24259"/>
                        <a14:foregroundMark x1="2314" y1="35849" x2="2314" y2="35849"/>
                        <a14:foregroundMark x1="9537" y1="93801" x2="9537" y2="93801"/>
                        <a14:foregroundMark x1="12693" y1="70620" x2="12693" y2="70620"/>
                        <a14:foregroundMark x1="15638" y1="64420" x2="15638" y2="64420"/>
                        <a14:foregroundMark x1="19004" y1="52022" x2="19004" y2="52022"/>
                        <a14:foregroundMark x1="31767" y1="50404" x2="31767" y2="50404"/>
                        <a14:foregroundMark x1="42496" y1="50943" x2="42496" y2="50943"/>
                        <a14:foregroundMark x1="62062" y1="51482" x2="62062" y2="51482"/>
                        <a14:foregroundMark x1="71529" y1="42857" x2="71529" y2="42857"/>
                        <a14:foregroundMark x1="76718" y1="35849" x2="76718" y2="35849"/>
                        <a14:foregroundMark x1="86396" y1="36927" x2="86396" y2="36927"/>
                        <a14:foregroundMark x1="93969" y1="41240" x2="93969" y2="41240"/>
                        <a14:foregroundMark x1="98387" y1="52561" x2="98387" y2="52561"/>
                        <a14:foregroundMark x1="55961" y1="38544" x2="55961" y2="38544"/>
                      </a14:backgroundRemoval>
                    </a14:imgEffect>
                  </a14:imgLayer>
                </a14:imgProps>
              </a:ext>
              <a:ext uri="{28A0092B-C50C-407E-A947-70E740481C1C}">
                <a14:useLocalDpi xmlns:a14="http://schemas.microsoft.com/office/drawing/2010/main"/>
              </a:ext>
            </a:extLst>
          </a:blip>
          <a:srcRect/>
          <a:stretch>
            <a:fillRect/>
          </a:stretch>
        </p:blipFill>
        <p:spPr bwMode="auto">
          <a:xfrm rot="1869960">
            <a:off x="4405913" y="3801451"/>
            <a:ext cx="2036335" cy="530014"/>
          </a:xfrm>
          <a:prstGeom prst="rect">
            <a:avLst/>
          </a:prstGeom>
          <a:noFill/>
          <a:ln>
            <a:noFill/>
          </a:ln>
        </p:spPr>
      </p:pic>
      <p:cxnSp>
        <p:nvCxnSpPr>
          <p:cNvPr id="16" name="Straight Connector 15">
            <a:extLst>
              <a:ext uri="{FF2B5EF4-FFF2-40B4-BE49-F238E27FC236}">
                <a16:creationId xmlns:a16="http://schemas.microsoft.com/office/drawing/2014/main" id="{54DEDE8D-8C72-4848-9277-353FF5EE4A12}"/>
              </a:ext>
            </a:extLst>
          </p:cNvPr>
          <p:cNvCxnSpPr>
            <a:cxnSpLocks/>
          </p:cNvCxnSpPr>
          <p:nvPr/>
        </p:nvCxnSpPr>
        <p:spPr>
          <a:xfrm>
            <a:off x="5105400" y="3233057"/>
            <a:ext cx="4160375" cy="239485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F714D6F-4B8B-4AC0-979D-A7DB8E0DF710}"/>
              </a:ext>
            </a:extLst>
          </p:cNvPr>
          <p:cNvSpPr/>
          <p:nvPr/>
        </p:nvSpPr>
        <p:spPr>
          <a:xfrm>
            <a:off x="0" y="0"/>
            <a:ext cx="12192000" cy="6858000"/>
          </a:xfrm>
          <a:prstGeom prst="rect">
            <a:avLst/>
          </a:prstGeom>
          <a:solidFill>
            <a:schemeClr val="tx1">
              <a:alpha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文本框 4">
            <a:extLst>
              <a:ext uri="{FF2B5EF4-FFF2-40B4-BE49-F238E27FC236}">
                <a16:creationId xmlns:a16="http://schemas.microsoft.com/office/drawing/2014/main" id="{B23D824B-809B-46A8-A6EE-150C9A0A7637}"/>
              </a:ext>
            </a:extLst>
          </p:cNvPr>
          <p:cNvSpPr txBox="1">
            <a:spLocks noChangeArrowheads="1"/>
          </p:cNvSpPr>
          <p:nvPr/>
        </p:nvSpPr>
        <p:spPr bwMode="auto">
          <a:xfrm>
            <a:off x="1900818" y="2167769"/>
            <a:ext cx="510042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r" eaLnBrk="1" hangingPunct="1"/>
            <a:r>
              <a:rPr lang="en-US" altLang="zh-CN" sz="6000" b="1" dirty="0">
                <a:solidFill>
                  <a:schemeClr val="bg1"/>
                </a:solidFill>
                <a:latin typeface="Futura"/>
                <a:ea typeface="微软雅黑" pitchFamily="34" charset="-122"/>
              </a:rPr>
              <a:t>Strategy</a:t>
            </a:r>
            <a:endParaRPr lang="zh-CN" altLang="en-US" sz="6000" b="1" dirty="0">
              <a:solidFill>
                <a:schemeClr val="bg1"/>
              </a:solidFill>
              <a:latin typeface="Futura"/>
              <a:ea typeface="微软雅黑" pitchFamily="34" charset="-122"/>
            </a:endParaRPr>
          </a:p>
        </p:txBody>
      </p:sp>
      <p:sp>
        <p:nvSpPr>
          <p:cNvPr id="21" name="文本框 5">
            <a:extLst>
              <a:ext uri="{FF2B5EF4-FFF2-40B4-BE49-F238E27FC236}">
                <a16:creationId xmlns:a16="http://schemas.microsoft.com/office/drawing/2014/main" id="{1D5E6F42-7F63-45BC-AB82-072F7B201D9A}"/>
              </a:ext>
            </a:extLst>
          </p:cNvPr>
          <p:cNvSpPr txBox="1">
            <a:spLocks noChangeArrowheads="1"/>
          </p:cNvSpPr>
          <p:nvPr/>
        </p:nvSpPr>
        <p:spPr bwMode="auto">
          <a:xfrm>
            <a:off x="5108308" y="3109545"/>
            <a:ext cx="185107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dist" eaLnBrk="1" hangingPunct="1"/>
            <a:r>
              <a:rPr lang="en-US" altLang="zh-CN" sz="1600" dirty="0">
                <a:solidFill>
                  <a:schemeClr val="bg1"/>
                </a:solidFill>
                <a:latin typeface="微软雅黑" pitchFamily="34" charset="-122"/>
                <a:ea typeface="微软雅黑" pitchFamily="34" charset="-122"/>
                <a:cs typeface="Arial" pitchFamily="34" charset="0"/>
              </a:rPr>
              <a:t>Part Three</a:t>
            </a:r>
            <a:endParaRPr lang="zh-CN" altLang="en-US" sz="1600" dirty="0">
              <a:solidFill>
                <a:schemeClr val="bg1"/>
              </a:solidFill>
              <a:latin typeface="微软雅黑" pitchFamily="34" charset="-122"/>
              <a:ea typeface="微软雅黑" pitchFamily="34" charset="-122"/>
              <a:cs typeface="Arial" pitchFamily="34" charset="0"/>
            </a:endParaRPr>
          </a:p>
        </p:txBody>
      </p:sp>
      <p:cxnSp>
        <p:nvCxnSpPr>
          <p:cNvPr id="23" name="直接连接符 7">
            <a:extLst>
              <a:ext uri="{FF2B5EF4-FFF2-40B4-BE49-F238E27FC236}">
                <a16:creationId xmlns:a16="http://schemas.microsoft.com/office/drawing/2014/main" id="{CD320DBA-185E-4392-97D2-C557FA461654}"/>
              </a:ext>
            </a:extLst>
          </p:cNvPr>
          <p:cNvCxnSpPr/>
          <p:nvPr/>
        </p:nvCxnSpPr>
        <p:spPr>
          <a:xfrm>
            <a:off x="2981325" y="1643063"/>
            <a:ext cx="628650" cy="6286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8">
            <a:extLst>
              <a:ext uri="{FF2B5EF4-FFF2-40B4-BE49-F238E27FC236}">
                <a16:creationId xmlns:a16="http://schemas.microsoft.com/office/drawing/2014/main" id="{0247075D-DCFD-49E3-9F8E-8D439CB29780}"/>
              </a:ext>
            </a:extLst>
          </p:cNvPr>
          <p:cNvCxnSpPr/>
          <p:nvPr/>
        </p:nvCxnSpPr>
        <p:spPr>
          <a:xfrm>
            <a:off x="7773988" y="4294188"/>
            <a:ext cx="628650" cy="6286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组合 9">
            <a:extLst>
              <a:ext uri="{FF2B5EF4-FFF2-40B4-BE49-F238E27FC236}">
                <a16:creationId xmlns:a16="http://schemas.microsoft.com/office/drawing/2014/main" id="{E9CE2BE8-A129-4770-9935-4A0D1916085B}"/>
              </a:ext>
            </a:extLst>
          </p:cNvPr>
          <p:cNvGrpSpPr>
            <a:grpSpLocks/>
          </p:cNvGrpSpPr>
          <p:nvPr/>
        </p:nvGrpSpPr>
        <p:grpSpPr bwMode="auto">
          <a:xfrm>
            <a:off x="5097463" y="1749425"/>
            <a:ext cx="1789112" cy="522288"/>
            <a:chOff x="4368800" y="1262743"/>
            <a:chExt cx="1886857" cy="522514"/>
          </a:xfrm>
        </p:grpSpPr>
        <p:cxnSp>
          <p:nvCxnSpPr>
            <p:cNvPr id="26" name="直接连接符 10">
              <a:extLst>
                <a:ext uri="{FF2B5EF4-FFF2-40B4-BE49-F238E27FC236}">
                  <a16:creationId xmlns:a16="http://schemas.microsoft.com/office/drawing/2014/main" id="{163CD228-70C0-45F1-B8EF-6794027297CA}"/>
                </a:ext>
              </a:extLst>
            </p:cNvPr>
            <p:cNvCxnSpPr/>
            <p:nvPr/>
          </p:nvCxnSpPr>
          <p:spPr>
            <a:xfrm>
              <a:off x="4368800" y="1262743"/>
              <a:ext cx="0" cy="5225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11">
              <a:extLst>
                <a:ext uri="{FF2B5EF4-FFF2-40B4-BE49-F238E27FC236}">
                  <a16:creationId xmlns:a16="http://schemas.microsoft.com/office/drawing/2014/main" id="{B29C08DD-C2A2-4056-BFBA-AE40C0A10C18}"/>
                </a:ext>
              </a:extLst>
            </p:cNvPr>
            <p:cNvCxnSpPr/>
            <p:nvPr/>
          </p:nvCxnSpPr>
          <p:spPr>
            <a:xfrm>
              <a:off x="4368800" y="1262743"/>
              <a:ext cx="18868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12">
              <a:extLst>
                <a:ext uri="{FF2B5EF4-FFF2-40B4-BE49-F238E27FC236}">
                  <a16:creationId xmlns:a16="http://schemas.microsoft.com/office/drawing/2014/main" id="{D485A5A7-5E6B-4287-966E-3BD1ED6C7018}"/>
                </a:ext>
              </a:extLst>
            </p:cNvPr>
            <p:cNvCxnSpPr/>
            <p:nvPr/>
          </p:nvCxnSpPr>
          <p:spPr>
            <a:xfrm>
              <a:off x="6255657" y="1262743"/>
              <a:ext cx="0" cy="5225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9" name="组合 13">
            <a:extLst>
              <a:ext uri="{FF2B5EF4-FFF2-40B4-BE49-F238E27FC236}">
                <a16:creationId xmlns:a16="http://schemas.microsoft.com/office/drawing/2014/main" id="{A63E1035-ADC3-4D1D-8233-9C1B54F6AC34}"/>
              </a:ext>
            </a:extLst>
          </p:cNvPr>
          <p:cNvGrpSpPr>
            <a:grpSpLocks/>
          </p:cNvGrpSpPr>
          <p:nvPr/>
        </p:nvGrpSpPr>
        <p:grpSpPr bwMode="auto">
          <a:xfrm rot="10800000">
            <a:off x="5111750" y="4178300"/>
            <a:ext cx="1789113" cy="522288"/>
            <a:chOff x="4368800" y="1262743"/>
            <a:chExt cx="1886857" cy="522514"/>
          </a:xfrm>
        </p:grpSpPr>
        <p:cxnSp>
          <p:nvCxnSpPr>
            <p:cNvPr id="30" name="直接连接符 14">
              <a:extLst>
                <a:ext uri="{FF2B5EF4-FFF2-40B4-BE49-F238E27FC236}">
                  <a16:creationId xmlns:a16="http://schemas.microsoft.com/office/drawing/2014/main" id="{C3AB9DB1-F4B5-453E-9F17-D982261A5735}"/>
                </a:ext>
              </a:extLst>
            </p:cNvPr>
            <p:cNvCxnSpPr/>
            <p:nvPr/>
          </p:nvCxnSpPr>
          <p:spPr>
            <a:xfrm>
              <a:off x="4358755" y="1262743"/>
              <a:ext cx="0" cy="5225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15">
              <a:extLst>
                <a:ext uri="{FF2B5EF4-FFF2-40B4-BE49-F238E27FC236}">
                  <a16:creationId xmlns:a16="http://schemas.microsoft.com/office/drawing/2014/main" id="{6DE5913D-D6D6-4A11-AF73-ABD0A8D14BD6}"/>
                </a:ext>
              </a:extLst>
            </p:cNvPr>
            <p:cNvCxnSpPr/>
            <p:nvPr/>
          </p:nvCxnSpPr>
          <p:spPr>
            <a:xfrm>
              <a:off x="4378845" y="1253214"/>
              <a:ext cx="18868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16">
              <a:extLst>
                <a:ext uri="{FF2B5EF4-FFF2-40B4-BE49-F238E27FC236}">
                  <a16:creationId xmlns:a16="http://schemas.microsoft.com/office/drawing/2014/main" id="{3506CFD2-6868-4458-95D3-BC46D381AFDF}"/>
                </a:ext>
              </a:extLst>
            </p:cNvPr>
            <p:cNvCxnSpPr/>
            <p:nvPr/>
          </p:nvCxnSpPr>
          <p:spPr>
            <a:xfrm>
              <a:off x="6252309" y="1262743"/>
              <a:ext cx="0" cy="5225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3" name="文本框 4">
            <a:extLst>
              <a:ext uri="{FF2B5EF4-FFF2-40B4-BE49-F238E27FC236}">
                <a16:creationId xmlns:a16="http://schemas.microsoft.com/office/drawing/2014/main" id="{F111EF15-7A65-4A94-B303-BB9376E00CD8}"/>
              </a:ext>
            </a:extLst>
          </p:cNvPr>
          <p:cNvSpPr txBox="1">
            <a:spLocks noChangeArrowheads="1"/>
          </p:cNvSpPr>
          <p:nvPr/>
        </p:nvSpPr>
        <p:spPr bwMode="auto">
          <a:xfrm>
            <a:off x="4942661" y="3278525"/>
            <a:ext cx="59055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6000" b="1" dirty="0">
                <a:solidFill>
                  <a:schemeClr val="bg1"/>
                </a:solidFill>
                <a:latin typeface="Futura"/>
                <a:ea typeface="微软雅黑" pitchFamily="34" charset="-122"/>
              </a:rPr>
              <a:t>Rewind</a:t>
            </a:r>
            <a:endParaRPr lang="zh-CN" altLang="en-US" sz="6000" b="1" dirty="0">
              <a:solidFill>
                <a:schemeClr val="bg1"/>
              </a:solidFill>
              <a:latin typeface="Futura"/>
              <a:ea typeface="微软雅黑" pitchFamily="34" charset="-122"/>
            </a:endParaRPr>
          </a:p>
        </p:txBody>
      </p:sp>
    </p:spTree>
    <p:extLst>
      <p:ext uri="{BB962C8B-B14F-4D97-AF65-F5344CB8AC3E}">
        <p14:creationId xmlns:p14="http://schemas.microsoft.com/office/powerpoint/2010/main" val="6263568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720116" y="1326651"/>
            <a:ext cx="5919434" cy="2711640"/>
          </a:xfrm>
          <a:prstGeom prst="rect">
            <a:avLst/>
          </a:prstGeom>
        </p:spPr>
        <p:txBody>
          <a:bodyPr wrap="square">
            <a:spAutoFit/>
          </a:bodyPr>
          <a:lstStyle/>
          <a:p>
            <a:pPr algn="just">
              <a:lnSpc>
                <a:spcPct val="107000"/>
              </a:lnSpc>
              <a:spcAft>
                <a:spcPts val="800"/>
              </a:spcAft>
            </a:pPr>
            <a:r>
              <a:rPr lang="en-US" sz="1600" dirty="0">
                <a:solidFill>
                  <a:srgbClr val="444444"/>
                </a:solidFill>
                <a:latin typeface="Microsoft YaHei Light" panose="020B0502040204020203" pitchFamily="34" charset="-122"/>
                <a:ea typeface="Microsoft YaHei Light" panose="020B0502040204020203" pitchFamily="34" charset="-122"/>
                <a:cs typeface="Times New Roman" panose="02020603050405020304" pitchFamily="18" charset="0"/>
              </a:rPr>
              <a:t>We found that despite Boeing’s own serious problems, its share price did not decrease significantly during those days. At the same time, we found that Boeing has adjusted its executives to fix their problems, and it is reasonable to believe that its stock price will rebound when it has already fallen at that time. If Boeing can handle its problems well, there may be a continuing upward momentum later. For these reasons, we allocated 30% for Boeing at the beginning. The facts show that Boeing’s rose steadily in the first three weeks </a:t>
            </a:r>
            <a:r>
              <a:rPr lang="en-US" sz="1600" b="1" dirty="0">
                <a:solidFill>
                  <a:srgbClr val="BE1722"/>
                </a:solidFill>
                <a:latin typeface="Microsoft YaHei Light" panose="020B0502040204020203" pitchFamily="34" charset="-122"/>
                <a:ea typeface="Microsoft YaHei Light" panose="020B0502040204020203" pitchFamily="34" charset="-122"/>
                <a:cs typeface="Times New Roman" panose="02020603050405020304" pitchFamily="18" charset="0"/>
              </a:rPr>
              <a:t>from 323 to 340, a 5% increase</a:t>
            </a:r>
            <a:r>
              <a:rPr lang="en-US" sz="1600" dirty="0">
                <a:solidFill>
                  <a:srgbClr val="444444"/>
                </a:solidFill>
                <a:latin typeface="Microsoft YaHei Light" panose="020B0502040204020203" pitchFamily="34" charset="-122"/>
                <a:ea typeface="Microsoft YaHei Light" panose="020B0502040204020203" pitchFamily="34" charset="-122"/>
                <a:cs typeface="Times New Roman" panose="02020603050405020304" pitchFamily="18" charset="0"/>
              </a:rPr>
              <a:t>.</a:t>
            </a:r>
            <a:endParaRPr lang="en-US" sz="1600" dirty="0">
              <a:latin typeface="Microsoft YaHei Light" panose="020B0502040204020203" pitchFamily="34" charset="-122"/>
              <a:ea typeface="Microsoft YaHei Light" panose="020B0502040204020203" pitchFamily="34" charset="-122"/>
              <a:cs typeface="Times New Roman" panose="02020603050405020304" pitchFamily="18" charset="0"/>
            </a:endParaRPr>
          </a:p>
        </p:txBody>
      </p:sp>
      <p:sp>
        <p:nvSpPr>
          <p:cNvPr id="9" name="TextBox 8">
            <a:extLst>
              <a:ext uri="{FF2B5EF4-FFF2-40B4-BE49-F238E27FC236}">
                <a16:creationId xmlns:a16="http://schemas.microsoft.com/office/drawing/2014/main" id="{65667FDE-AE74-47D5-ACC3-52BB9F0FB9B9}"/>
              </a:ext>
            </a:extLst>
          </p:cNvPr>
          <p:cNvSpPr txBox="1"/>
          <p:nvPr/>
        </p:nvSpPr>
        <p:spPr>
          <a:xfrm>
            <a:off x="5937581" y="529292"/>
            <a:ext cx="4065078" cy="369332"/>
          </a:xfrm>
          <a:prstGeom prst="rect">
            <a:avLst/>
          </a:prstGeom>
          <a:noFill/>
        </p:spPr>
        <p:txBody>
          <a:bodyPr wrap="square" rtlCol="0">
            <a:spAutoFit/>
          </a:bodyPr>
          <a:lstStyle/>
          <a:p>
            <a:r>
              <a:rPr lang="en-US" dirty="0">
                <a:solidFill>
                  <a:schemeClr val="tx1">
                    <a:lumMod val="85000"/>
                    <a:lumOff val="15000"/>
                  </a:schemeClr>
                </a:solidFill>
                <a:latin typeface="Futura"/>
              </a:rPr>
              <a:t>Where we make profits</a:t>
            </a:r>
          </a:p>
        </p:txBody>
      </p:sp>
      <p:sp>
        <p:nvSpPr>
          <p:cNvPr id="10" name="TextBox 9">
            <a:extLst>
              <a:ext uri="{FF2B5EF4-FFF2-40B4-BE49-F238E27FC236}">
                <a16:creationId xmlns:a16="http://schemas.microsoft.com/office/drawing/2014/main" id="{0C6ECDB7-C715-482C-AD77-99108A101056}"/>
              </a:ext>
            </a:extLst>
          </p:cNvPr>
          <p:cNvSpPr txBox="1"/>
          <p:nvPr/>
        </p:nvSpPr>
        <p:spPr>
          <a:xfrm>
            <a:off x="5720116" y="957011"/>
            <a:ext cx="3304142" cy="369332"/>
          </a:xfrm>
          <a:prstGeom prst="rect">
            <a:avLst/>
          </a:prstGeom>
          <a:noFill/>
        </p:spPr>
        <p:txBody>
          <a:bodyPr wrap="square" rtlCol="0">
            <a:spAutoFit/>
          </a:bodyPr>
          <a:lstStyle/>
          <a:p>
            <a:r>
              <a:rPr lang="en-US" b="1" dirty="0">
                <a:solidFill>
                  <a:srgbClr val="BE1722"/>
                </a:solidFill>
                <a:latin typeface="Optima"/>
              </a:rPr>
              <a:t>Boeing Co - BA</a:t>
            </a:r>
          </a:p>
        </p:txBody>
      </p:sp>
      <p:sp>
        <p:nvSpPr>
          <p:cNvPr id="12" name="TextBox 11">
            <a:extLst>
              <a:ext uri="{FF2B5EF4-FFF2-40B4-BE49-F238E27FC236}">
                <a16:creationId xmlns:a16="http://schemas.microsoft.com/office/drawing/2014/main" id="{DD69B91B-83A4-447F-A9B1-BECDE5FB9204}"/>
              </a:ext>
            </a:extLst>
          </p:cNvPr>
          <p:cNvSpPr txBox="1"/>
          <p:nvPr/>
        </p:nvSpPr>
        <p:spPr>
          <a:xfrm>
            <a:off x="5720115" y="4038291"/>
            <a:ext cx="4500011" cy="369332"/>
          </a:xfrm>
          <a:prstGeom prst="rect">
            <a:avLst/>
          </a:prstGeom>
          <a:noFill/>
        </p:spPr>
        <p:txBody>
          <a:bodyPr wrap="square" rtlCol="0">
            <a:spAutoFit/>
          </a:bodyPr>
          <a:lstStyle/>
          <a:p>
            <a:r>
              <a:rPr lang="en-US" b="1" dirty="0">
                <a:solidFill>
                  <a:srgbClr val="BE1722"/>
                </a:solidFill>
                <a:latin typeface="Optima"/>
              </a:rPr>
              <a:t>Verizon Communications Inc. - VZ</a:t>
            </a:r>
          </a:p>
        </p:txBody>
      </p:sp>
      <p:sp>
        <p:nvSpPr>
          <p:cNvPr id="13" name="Rectangle 12">
            <a:extLst>
              <a:ext uri="{FF2B5EF4-FFF2-40B4-BE49-F238E27FC236}">
                <a16:creationId xmlns:a16="http://schemas.microsoft.com/office/drawing/2014/main" id="{5F429F5A-B55E-45F0-8690-A46FC43FABD5}"/>
              </a:ext>
            </a:extLst>
          </p:cNvPr>
          <p:cNvSpPr/>
          <p:nvPr/>
        </p:nvSpPr>
        <p:spPr>
          <a:xfrm>
            <a:off x="5720116" y="4299148"/>
            <a:ext cx="5919434" cy="2448171"/>
          </a:xfrm>
          <a:prstGeom prst="rect">
            <a:avLst/>
          </a:prstGeom>
        </p:spPr>
        <p:txBody>
          <a:bodyPr wrap="square">
            <a:spAutoFit/>
          </a:bodyPr>
          <a:lstStyle/>
          <a:p>
            <a:pPr algn="just">
              <a:lnSpc>
                <a:spcPct val="107000"/>
              </a:lnSpc>
              <a:spcAft>
                <a:spcPts val="800"/>
              </a:spcAft>
            </a:pPr>
            <a:r>
              <a:rPr lang="en-US" sz="1600" dirty="0">
                <a:solidFill>
                  <a:srgbClr val="444444"/>
                </a:solidFill>
                <a:latin typeface="Microsoft YaHei Light" panose="020B0502040204020203" pitchFamily="34" charset="-122"/>
                <a:ea typeface="Microsoft YaHei Light" panose="020B0502040204020203" pitchFamily="34" charset="-122"/>
                <a:cs typeface="Times New Roman" panose="02020603050405020304" pitchFamily="18" charset="0"/>
              </a:rPr>
              <a:t>Because the stay-at-home orders are spread throughout the United States, network operators provide a lot of support in all aspects of life, study and work for people. As the largest operator in the United States, Verizon has reason to believe that it will play a huge role during the virus pandemic. After the U.S. stock market stopped falling wildly, we reopened our position to go long on Verizon. In a four-week period, Verizon showed steady growth, from </a:t>
            </a:r>
            <a:r>
              <a:rPr lang="en-US" sz="1600" b="1" dirty="0">
                <a:solidFill>
                  <a:srgbClr val="BE1722"/>
                </a:solidFill>
                <a:latin typeface="Microsoft YaHei Light" panose="020B0502040204020203" pitchFamily="34" charset="-122"/>
                <a:ea typeface="Microsoft YaHei Light" panose="020B0502040204020203" pitchFamily="34" charset="-122"/>
                <a:cs typeface="Times New Roman" panose="02020603050405020304" pitchFamily="18" charset="0"/>
              </a:rPr>
              <a:t>51.8 to 58.46, close to a 13% increase.</a:t>
            </a:r>
          </a:p>
        </p:txBody>
      </p:sp>
      <p:grpSp>
        <p:nvGrpSpPr>
          <p:cNvPr id="16" name="Group 15">
            <a:extLst>
              <a:ext uri="{FF2B5EF4-FFF2-40B4-BE49-F238E27FC236}">
                <a16:creationId xmlns:a16="http://schemas.microsoft.com/office/drawing/2014/main" id="{B4AB298F-CB10-4A7A-8F91-FC1B1077C7CB}"/>
              </a:ext>
            </a:extLst>
          </p:cNvPr>
          <p:cNvGrpSpPr/>
          <p:nvPr/>
        </p:nvGrpSpPr>
        <p:grpSpPr>
          <a:xfrm>
            <a:off x="715804" y="252293"/>
            <a:ext cx="6091777" cy="940042"/>
            <a:chOff x="715804" y="252293"/>
            <a:chExt cx="6091777" cy="940042"/>
          </a:xfrm>
        </p:grpSpPr>
        <p:grpSp>
          <p:nvGrpSpPr>
            <p:cNvPr id="17" name="Group 16">
              <a:extLst>
                <a:ext uri="{FF2B5EF4-FFF2-40B4-BE49-F238E27FC236}">
                  <a16:creationId xmlns:a16="http://schemas.microsoft.com/office/drawing/2014/main" id="{6C82EA3C-B2A2-49CD-906E-EBA6246E872F}"/>
                </a:ext>
              </a:extLst>
            </p:cNvPr>
            <p:cNvGrpSpPr/>
            <p:nvPr/>
          </p:nvGrpSpPr>
          <p:grpSpPr>
            <a:xfrm>
              <a:off x="715804" y="252293"/>
              <a:ext cx="2966250" cy="543496"/>
              <a:chOff x="735390" y="877038"/>
              <a:chExt cx="2966250" cy="543496"/>
            </a:xfrm>
          </p:grpSpPr>
          <p:sp>
            <p:nvSpPr>
              <p:cNvPr id="19" name="TextBox 18">
                <a:extLst>
                  <a:ext uri="{FF2B5EF4-FFF2-40B4-BE49-F238E27FC236}">
                    <a16:creationId xmlns:a16="http://schemas.microsoft.com/office/drawing/2014/main" id="{BD4D77BF-8007-4C5A-BCE2-BCC0AC047297}"/>
                  </a:ext>
                </a:extLst>
              </p:cNvPr>
              <p:cNvSpPr txBox="1"/>
              <p:nvPr/>
            </p:nvSpPr>
            <p:spPr>
              <a:xfrm>
                <a:off x="735390" y="877038"/>
                <a:ext cx="2966250" cy="461665"/>
              </a:xfrm>
              <a:prstGeom prst="rect">
                <a:avLst/>
              </a:prstGeom>
              <a:noFill/>
            </p:spPr>
            <p:txBody>
              <a:bodyPr wrap="square" rtlCol="0">
                <a:spAutoFit/>
              </a:bodyPr>
              <a:lstStyle/>
              <a:p>
                <a:r>
                  <a:rPr lang="en-US" sz="2400" b="1" dirty="0">
                    <a:solidFill>
                      <a:schemeClr val="tx1">
                        <a:lumMod val="85000"/>
                        <a:lumOff val="15000"/>
                      </a:schemeClr>
                    </a:solidFill>
                    <a:latin typeface="Futura"/>
                  </a:rPr>
                  <a:t>Part Three</a:t>
                </a:r>
              </a:p>
            </p:txBody>
          </p:sp>
          <p:sp>
            <p:nvSpPr>
              <p:cNvPr id="20" name="Freeform 7">
                <a:extLst>
                  <a:ext uri="{FF2B5EF4-FFF2-40B4-BE49-F238E27FC236}">
                    <a16:creationId xmlns:a16="http://schemas.microsoft.com/office/drawing/2014/main" id="{6DAFF73D-0BFE-412A-9EB9-F3F8893E3753}"/>
                  </a:ext>
                </a:extLst>
              </p:cNvPr>
              <p:cNvSpPr/>
              <p:nvPr/>
            </p:nvSpPr>
            <p:spPr>
              <a:xfrm>
                <a:off x="863267" y="1358910"/>
                <a:ext cx="1166093" cy="61624"/>
              </a:xfrm>
              <a:custGeom>
                <a:avLst/>
                <a:gdLst>
                  <a:gd name="connsiteX0" fmla="*/ 30812 w 652174"/>
                  <a:gd name="connsiteY0" fmla="*/ 0 h 61624"/>
                  <a:gd name="connsiteX1" fmla="*/ 621362 w 652174"/>
                  <a:gd name="connsiteY1" fmla="*/ 0 h 61624"/>
                  <a:gd name="connsiteX2" fmla="*/ 652174 w 652174"/>
                  <a:gd name="connsiteY2" fmla="*/ 30812 h 61624"/>
                  <a:gd name="connsiteX3" fmla="*/ 621362 w 652174"/>
                  <a:gd name="connsiteY3" fmla="*/ 61624 h 61624"/>
                  <a:gd name="connsiteX4" fmla="*/ 30812 w 652174"/>
                  <a:gd name="connsiteY4" fmla="*/ 61624 h 61624"/>
                  <a:gd name="connsiteX5" fmla="*/ 0 w 652174"/>
                  <a:gd name="connsiteY5" fmla="*/ 30812 h 61624"/>
                  <a:gd name="connsiteX6" fmla="*/ 30812 w 652174"/>
                  <a:gd name="connsiteY6" fmla="*/ 0 h 6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174" h="61624">
                    <a:moveTo>
                      <a:pt x="30812" y="0"/>
                    </a:moveTo>
                    <a:lnTo>
                      <a:pt x="621362" y="0"/>
                    </a:lnTo>
                    <a:cubicBezTo>
                      <a:pt x="638379" y="0"/>
                      <a:pt x="652174" y="13795"/>
                      <a:pt x="652174" y="30812"/>
                    </a:cubicBezTo>
                    <a:cubicBezTo>
                      <a:pt x="652174" y="47829"/>
                      <a:pt x="638379" y="61624"/>
                      <a:pt x="621362" y="61624"/>
                    </a:cubicBezTo>
                    <a:lnTo>
                      <a:pt x="30812" y="61624"/>
                    </a:lnTo>
                    <a:cubicBezTo>
                      <a:pt x="13795" y="61624"/>
                      <a:pt x="0" y="47829"/>
                      <a:pt x="0" y="30812"/>
                    </a:cubicBezTo>
                    <a:cubicBezTo>
                      <a:pt x="0" y="13795"/>
                      <a:pt x="13795" y="0"/>
                      <a:pt x="30812" y="0"/>
                    </a:cubicBezTo>
                    <a:close/>
                  </a:path>
                </a:pathLst>
              </a:custGeom>
              <a:solidFill>
                <a:srgbClr val="BE17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grpSp>
        <p:sp>
          <p:nvSpPr>
            <p:cNvPr id="18" name="TextBox 17">
              <a:extLst>
                <a:ext uri="{FF2B5EF4-FFF2-40B4-BE49-F238E27FC236}">
                  <a16:creationId xmlns:a16="http://schemas.microsoft.com/office/drawing/2014/main" id="{E26C4B2E-C4E4-4552-B2AC-B5BD37B018B0}"/>
                </a:ext>
              </a:extLst>
            </p:cNvPr>
            <p:cNvSpPr txBox="1"/>
            <p:nvPr/>
          </p:nvSpPr>
          <p:spPr>
            <a:xfrm>
              <a:off x="749826" y="823003"/>
              <a:ext cx="6057755" cy="369332"/>
            </a:xfrm>
            <a:prstGeom prst="rect">
              <a:avLst/>
            </a:prstGeom>
            <a:noFill/>
          </p:spPr>
          <p:txBody>
            <a:bodyPr wrap="square" rtlCol="0">
              <a:spAutoFit/>
            </a:bodyPr>
            <a:lstStyle/>
            <a:p>
              <a:r>
                <a:rPr lang="en-US" dirty="0">
                  <a:solidFill>
                    <a:schemeClr val="tx1">
                      <a:lumMod val="85000"/>
                      <a:lumOff val="15000"/>
                    </a:schemeClr>
                  </a:solidFill>
                  <a:latin typeface="Futura"/>
                </a:rPr>
                <a:t>Strategy Rewind</a:t>
              </a:r>
            </a:p>
          </p:txBody>
        </p:sp>
      </p:grpSp>
      <p:sp>
        <p:nvSpPr>
          <p:cNvPr id="21" name="Isosceles Triangle 20">
            <a:extLst>
              <a:ext uri="{FF2B5EF4-FFF2-40B4-BE49-F238E27FC236}">
                <a16:creationId xmlns:a16="http://schemas.microsoft.com/office/drawing/2014/main" id="{A480865B-BA5B-47C4-9578-3BB2C132BC4D}"/>
              </a:ext>
            </a:extLst>
          </p:cNvPr>
          <p:cNvSpPr/>
          <p:nvPr/>
        </p:nvSpPr>
        <p:spPr>
          <a:xfrm rot="5400000">
            <a:off x="5438939" y="582709"/>
            <a:ext cx="302004" cy="260348"/>
          </a:xfrm>
          <a:prstGeom prst="triangle">
            <a:avLst/>
          </a:prstGeom>
          <a:solidFill>
            <a:srgbClr val="C00000"/>
          </a:solidFill>
          <a:ln>
            <a:solidFill>
              <a:srgbClr val="BE17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E77B1EF-B785-C240-96EC-ACBC3839394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5522" y="1301380"/>
            <a:ext cx="5384419" cy="2826820"/>
          </a:xfrm>
          <a:prstGeom prst="rect">
            <a:avLst/>
          </a:prstGeom>
        </p:spPr>
      </p:pic>
      <p:pic>
        <p:nvPicPr>
          <p:cNvPr id="6" name="Picture 5">
            <a:extLst>
              <a:ext uri="{FF2B5EF4-FFF2-40B4-BE49-F238E27FC236}">
                <a16:creationId xmlns:a16="http://schemas.microsoft.com/office/drawing/2014/main" id="{042B12D6-8D5F-EB49-97F6-2FF37AD0D496}"/>
              </a:ext>
            </a:extLst>
          </p:cNvPr>
          <p:cNvPicPr>
            <a:picLocks noChangeAspect="1"/>
          </p:cNvPicPr>
          <p:nvPr/>
        </p:nvPicPr>
        <p:blipFill>
          <a:blip r:embed="rId3"/>
          <a:stretch>
            <a:fillRect/>
          </a:stretch>
        </p:blipFill>
        <p:spPr>
          <a:xfrm>
            <a:off x="887061" y="4292463"/>
            <a:ext cx="3492500" cy="2324100"/>
          </a:xfrm>
          <a:prstGeom prst="rect">
            <a:avLst/>
          </a:prstGeom>
        </p:spPr>
      </p:pic>
    </p:spTree>
    <p:extLst>
      <p:ext uri="{BB962C8B-B14F-4D97-AF65-F5344CB8AC3E}">
        <p14:creationId xmlns:p14="http://schemas.microsoft.com/office/powerpoint/2010/main" val="3589802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720116" y="1326651"/>
            <a:ext cx="5919434" cy="2184701"/>
          </a:xfrm>
          <a:prstGeom prst="rect">
            <a:avLst/>
          </a:prstGeom>
        </p:spPr>
        <p:txBody>
          <a:bodyPr wrap="square">
            <a:spAutoFit/>
          </a:bodyPr>
          <a:lstStyle/>
          <a:p>
            <a:pPr algn="just">
              <a:lnSpc>
                <a:spcPct val="107000"/>
              </a:lnSpc>
              <a:spcAft>
                <a:spcPts val="800"/>
              </a:spcAft>
            </a:pPr>
            <a:r>
              <a:rPr lang="en-US" sz="1600" dirty="0">
                <a:solidFill>
                  <a:srgbClr val="444444"/>
                </a:solidFill>
                <a:latin typeface="Microsoft YaHei Light" panose="020B0502040204020203" pitchFamily="34" charset="-122"/>
                <a:ea typeface="Microsoft YaHei Light" panose="020B0502040204020203" pitchFamily="34" charset="-122"/>
                <a:cs typeface="Times New Roman" panose="02020603050405020304" pitchFamily="18" charset="0"/>
              </a:rPr>
              <a:t>in the face of this unprecedented event, we cannot judge when the market has successfully bottom out. Facts show that after the market continued to fall crazily, there was also a short crazy rebound. We believe that blindly chasing short positions or open long positions may cause us to lose more. Therefore, we sold almost all the stocks within the two weeks of the overall decline in US stocks, which caused our previous earnings to turn into bubbles.</a:t>
            </a:r>
            <a:endParaRPr lang="en-US" sz="1600" dirty="0">
              <a:latin typeface="Microsoft YaHei Light" panose="020B0502040204020203" pitchFamily="34" charset="-122"/>
              <a:ea typeface="Microsoft YaHei Light" panose="020B0502040204020203" pitchFamily="34" charset="-122"/>
              <a:cs typeface="Times New Roman" panose="02020603050405020304" pitchFamily="18" charset="0"/>
            </a:endParaRPr>
          </a:p>
        </p:txBody>
      </p:sp>
      <p:sp>
        <p:nvSpPr>
          <p:cNvPr id="9" name="TextBox 8">
            <a:extLst>
              <a:ext uri="{FF2B5EF4-FFF2-40B4-BE49-F238E27FC236}">
                <a16:creationId xmlns:a16="http://schemas.microsoft.com/office/drawing/2014/main" id="{65667FDE-AE74-47D5-ACC3-52BB9F0FB9B9}"/>
              </a:ext>
            </a:extLst>
          </p:cNvPr>
          <p:cNvSpPr txBox="1"/>
          <p:nvPr/>
        </p:nvSpPr>
        <p:spPr>
          <a:xfrm>
            <a:off x="5937581" y="529292"/>
            <a:ext cx="4065078" cy="369332"/>
          </a:xfrm>
          <a:prstGeom prst="rect">
            <a:avLst/>
          </a:prstGeom>
          <a:noFill/>
        </p:spPr>
        <p:txBody>
          <a:bodyPr wrap="square" rtlCol="0">
            <a:spAutoFit/>
          </a:bodyPr>
          <a:lstStyle/>
          <a:p>
            <a:r>
              <a:rPr lang="en-US" dirty="0">
                <a:solidFill>
                  <a:schemeClr val="tx1">
                    <a:lumMod val="85000"/>
                    <a:lumOff val="15000"/>
                  </a:schemeClr>
                </a:solidFill>
                <a:latin typeface="Futura"/>
              </a:rPr>
              <a:t>Where we lose</a:t>
            </a:r>
          </a:p>
        </p:txBody>
      </p:sp>
      <p:sp>
        <p:nvSpPr>
          <p:cNvPr id="10" name="TextBox 9">
            <a:extLst>
              <a:ext uri="{FF2B5EF4-FFF2-40B4-BE49-F238E27FC236}">
                <a16:creationId xmlns:a16="http://schemas.microsoft.com/office/drawing/2014/main" id="{0C6ECDB7-C715-482C-AD77-99108A101056}"/>
              </a:ext>
            </a:extLst>
          </p:cNvPr>
          <p:cNvSpPr txBox="1"/>
          <p:nvPr/>
        </p:nvSpPr>
        <p:spPr>
          <a:xfrm>
            <a:off x="5720115" y="957011"/>
            <a:ext cx="4282543" cy="369332"/>
          </a:xfrm>
          <a:prstGeom prst="rect">
            <a:avLst/>
          </a:prstGeom>
          <a:noFill/>
        </p:spPr>
        <p:txBody>
          <a:bodyPr wrap="square" rtlCol="0">
            <a:spAutoFit/>
          </a:bodyPr>
          <a:lstStyle/>
          <a:p>
            <a:r>
              <a:rPr lang="en-US" b="1" dirty="0">
                <a:solidFill>
                  <a:srgbClr val="BE1722"/>
                </a:solidFill>
                <a:latin typeface="Optima"/>
              </a:rPr>
              <a:t>Sold all the stocks within the two weeks</a:t>
            </a:r>
          </a:p>
        </p:txBody>
      </p:sp>
      <p:sp>
        <p:nvSpPr>
          <p:cNvPr id="12" name="TextBox 11">
            <a:extLst>
              <a:ext uri="{FF2B5EF4-FFF2-40B4-BE49-F238E27FC236}">
                <a16:creationId xmlns:a16="http://schemas.microsoft.com/office/drawing/2014/main" id="{DD69B91B-83A4-447F-A9B1-BECDE5FB9204}"/>
              </a:ext>
            </a:extLst>
          </p:cNvPr>
          <p:cNvSpPr txBox="1"/>
          <p:nvPr/>
        </p:nvSpPr>
        <p:spPr>
          <a:xfrm>
            <a:off x="5720115" y="3820904"/>
            <a:ext cx="4500011" cy="369332"/>
          </a:xfrm>
          <a:prstGeom prst="rect">
            <a:avLst/>
          </a:prstGeom>
          <a:noFill/>
        </p:spPr>
        <p:txBody>
          <a:bodyPr wrap="square" rtlCol="0">
            <a:spAutoFit/>
          </a:bodyPr>
          <a:lstStyle/>
          <a:p>
            <a:r>
              <a:rPr lang="en-US" b="1" dirty="0">
                <a:solidFill>
                  <a:srgbClr val="BE1722"/>
                </a:solidFill>
                <a:latin typeface="Optima"/>
              </a:rPr>
              <a:t>Apple Inc. - AAPL</a:t>
            </a:r>
          </a:p>
        </p:txBody>
      </p:sp>
      <p:sp>
        <p:nvSpPr>
          <p:cNvPr id="13" name="Rectangle 12">
            <a:extLst>
              <a:ext uri="{FF2B5EF4-FFF2-40B4-BE49-F238E27FC236}">
                <a16:creationId xmlns:a16="http://schemas.microsoft.com/office/drawing/2014/main" id="{5F429F5A-B55E-45F0-8690-A46FC43FABD5}"/>
              </a:ext>
            </a:extLst>
          </p:cNvPr>
          <p:cNvSpPr/>
          <p:nvPr/>
        </p:nvSpPr>
        <p:spPr>
          <a:xfrm>
            <a:off x="5720116" y="4299148"/>
            <a:ext cx="5919434" cy="2448171"/>
          </a:xfrm>
          <a:prstGeom prst="rect">
            <a:avLst/>
          </a:prstGeom>
        </p:spPr>
        <p:txBody>
          <a:bodyPr wrap="square">
            <a:spAutoFit/>
          </a:bodyPr>
          <a:lstStyle/>
          <a:p>
            <a:pPr algn="just">
              <a:lnSpc>
                <a:spcPct val="107000"/>
              </a:lnSpc>
              <a:spcAft>
                <a:spcPts val="800"/>
              </a:spcAft>
            </a:pPr>
            <a:r>
              <a:rPr lang="en-US" sz="1600" dirty="0">
                <a:solidFill>
                  <a:srgbClr val="444444"/>
                </a:solidFill>
                <a:latin typeface="Microsoft YaHei Light" panose="020B0502040204020203" pitchFamily="34" charset="-122"/>
                <a:ea typeface="Microsoft YaHei Light" panose="020B0502040204020203" pitchFamily="34" charset="-122"/>
                <a:cs typeface="Times New Roman" panose="02020603050405020304" pitchFamily="18" charset="0"/>
              </a:rPr>
              <a:t>From previous experience, technology stocks still perform relatively well in the economic downturn. Apple has always released new products or systems in the spring in the past few years. We believe that these events will prevent Apple from falling wildly. Obviously this time is an unusual time. However, after Apple introduced the new MacBook Air and </a:t>
            </a:r>
            <a:r>
              <a:rPr lang="en-US" sz="1600" dirty="0" err="1">
                <a:solidFill>
                  <a:srgbClr val="444444"/>
                </a:solidFill>
                <a:latin typeface="Microsoft YaHei Light" panose="020B0502040204020203" pitchFamily="34" charset="-122"/>
                <a:ea typeface="Microsoft YaHei Light" panose="020B0502040204020203" pitchFamily="34" charset="-122"/>
                <a:cs typeface="Times New Roman" panose="02020603050405020304" pitchFamily="18" charset="0"/>
              </a:rPr>
              <a:t>IPhone</a:t>
            </a:r>
            <a:r>
              <a:rPr lang="en-US" sz="1600" dirty="0">
                <a:solidFill>
                  <a:srgbClr val="444444"/>
                </a:solidFill>
                <a:latin typeface="Microsoft YaHei Light" panose="020B0502040204020203" pitchFamily="34" charset="-122"/>
                <a:ea typeface="Microsoft YaHei Light" panose="020B0502040204020203" pitchFamily="34" charset="-122"/>
                <a:cs typeface="Times New Roman" panose="02020603050405020304" pitchFamily="18" charset="0"/>
              </a:rPr>
              <a:t> SE2 in recent times, as the market stopping falling as well, the Apple stock price continued to rise from 229.24 to 282.8, a 23% increase. </a:t>
            </a:r>
          </a:p>
        </p:txBody>
      </p:sp>
      <p:grpSp>
        <p:nvGrpSpPr>
          <p:cNvPr id="16" name="Group 15">
            <a:extLst>
              <a:ext uri="{FF2B5EF4-FFF2-40B4-BE49-F238E27FC236}">
                <a16:creationId xmlns:a16="http://schemas.microsoft.com/office/drawing/2014/main" id="{B4AB298F-CB10-4A7A-8F91-FC1B1077C7CB}"/>
              </a:ext>
            </a:extLst>
          </p:cNvPr>
          <p:cNvGrpSpPr/>
          <p:nvPr/>
        </p:nvGrpSpPr>
        <p:grpSpPr>
          <a:xfrm>
            <a:off x="715804" y="252293"/>
            <a:ext cx="6091777" cy="940042"/>
            <a:chOff x="715804" y="252293"/>
            <a:chExt cx="6091777" cy="940042"/>
          </a:xfrm>
        </p:grpSpPr>
        <p:grpSp>
          <p:nvGrpSpPr>
            <p:cNvPr id="17" name="Group 16">
              <a:extLst>
                <a:ext uri="{FF2B5EF4-FFF2-40B4-BE49-F238E27FC236}">
                  <a16:creationId xmlns:a16="http://schemas.microsoft.com/office/drawing/2014/main" id="{6C82EA3C-B2A2-49CD-906E-EBA6246E872F}"/>
                </a:ext>
              </a:extLst>
            </p:cNvPr>
            <p:cNvGrpSpPr/>
            <p:nvPr/>
          </p:nvGrpSpPr>
          <p:grpSpPr>
            <a:xfrm>
              <a:off x="715804" y="252293"/>
              <a:ext cx="2966250" cy="543496"/>
              <a:chOff x="735390" y="877038"/>
              <a:chExt cx="2966250" cy="543496"/>
            </a:xfrm>
          </p:grpSpPr>
          <p:sp>
            <p:nvSpPr>
              <p:cNvPr id="19" name="TextBox 18">
                <a:extLst>
                  <a:ext uri="{FF2B5EF4-FFF2-40B4-BE49-F238E27FC236}">
                    <a16:creationId xmlns:a16="http://schemas.microsoft.com/office/drawing/2014/main" id="{BD4D77BF-8007-4C5A-BCE2-BCC0AC047297}"/>
                  </a:ext>
                </a:extLst>
              </p:cNvPr>
              <p:cNvSpPr txBox="1"/>
              <p:nvPr/>
            </p:nvSpPr>
            <p:spPr>
              <a:xfrm>
                <a:off x="735390" y="877038"/>
                <a:ext cx="2966250" cy="461665"/>
              </a:xfrm>
              <a:prstGeom prst="rect">
                <a:avLst/>
              </a:prstGeom>
              <a:noFill/>
            </p:spPr>
            <p:txBody>
              <a:bodyPr wrap="square" rtlCol="0">
                <a:spAutoFit/>
              </a:bodyPr>
              <a:lstStyle/>
              <a:p>
                <a:r>
                  <a:rPr lang="en-US" sz="2400" b="1" dirty="0">
                    <a:solidFill>
                      <a:schemeClr val="tx1">
                        <a:lumMod val="85000"/>
                        <a:lumOff val="15000"/>
                      </a:schemeClr>
                    </a:solidFill>
                    <a:latin typeface="Futura"/>
                  </a:rPr>
                  <a:t>Part Three</a:t>
                </a:r>
              </a:p>
            </p:txBody>
          </p:sp>
          <p:sp>
            <p:nvSpPr>
              <p:cNvPr id="20" name="Freeform 7">
                <a:extLst>
                  <a:ext uri="{FF2B5EF4-FFF2-40B4-BE49-F238E27FC236}">
                    <a16:creationId xmlns:a16="http://schemas.microsoft.com/office/drawing/2014/main" id="{6DAFF73D-0BFE-412A-9EB9-F3F8893E3753}"/>
                  </a:ext>
                </a:extLst>
              </p:cNvPr>
              <p:cNvSpPr/>
              <p:nvPr/>
            </p:nvSpPr>
            <p:spPr>
              <a:xfrm>
                <a:off x="863267" y="1358910"/>
                <a:ext cx="1166093" cy="61624"/>
              </a:xfrm>
              <a:custGeom>
                <a:avLst/>
                <a:gdLst>
                  <a:gd name="connsiteX0" fmla="*/ 30812 w 652174"/>
                  <a:gd name="connsiteY0" fmla="*/ 0 h 61624"/>
                  <a:gd name="connsiteX1" fmla="*/ 621362 w 652174"/>
                  <a:gd name="connsiteY1" fmla="*/ 0 h 61624"/>
                  <a:gd name="connsiteX2" fmla="*/ 652174 w 652174"/>
                  <a:gd name="connsiteY2" fmla="*/ 30812 h 61624"/>
                  <a:gd name="connsiteX3" fmla="*/ 621362 w 652174"/>
                  <a:gd name="connsiteY3" fmla="*/ 61624 h 61624"/>
                  <a:gd name="connsiteX4" fmla="*/ 30812 w 652174"/>
                  <a:gd name="connsiteY4" fmla="*/ 61624 h 61624"/>
                  <a:gd name="connsiteX5" fmla="*/ 0 w 652174"/>
                  <a:gd name="connsiteY5" fmla="*/ 30812 h 61624"/>
                  <a:gd name="connsiteX6" fmla="*/ 30812 w 652174"/>
                  <a:gd name="connsiteY6" fmla="*/ 0 h 6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174" h="61624">
                    <a:moveTo>
                      <a:pt x="30812" y="0"/>
                    </a:moveTo>
                    <a:lnTo>
                      <a:pt x="621362" y="0"/>
                    </a:lnTo>
                    <a:cubicBezTo>
                      <a:pt x="638379" y="0"/>
                      <a:pt x="652174" y="13795"/>
                      <a:pt x="652174" y="30812"/>
                    </a:cubicBezTo>
                    <a:cubicBezTo>
                      <a:pt x="652174" y="47829"/>
                      <a:pt x="638379" y="61624"/>
                      <a:pt x="621362" y="61624"/>
                    </a:cubicBezTo>
                    <a:lnTo>
                      <a:pt x="30812" y="61624"/>
                    </a:lnTo>
                    <a:cubicBezTo>
                      <a:pt x="13795" y="61624"/>
                      <a:pt x="0" y="47829"/>
                      <a:pt x="0" y="30812"/>
                    </a:cubicBezTo>
                    <a:cubicBezTo>
                      <a:pt x="0" y="13795"/>
                      <a:pt x="13795" y="0"/>
                      <a:pt x="30812" y="0"/>
                    </a:cubicBezTo>
                    <a:close/>
                  </a:path>
                </a:pathLst>
              </a:custGeom>
              <a:solidFill>
                <a:srgbClr val="BE17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grpSp>
        <p:sp>
          <p:nvSpPr>
            <p:cNvPr id="18" name="TextBox 17">
              <a:extLst>
                <a:ext uri="{FF2B5EF4-FFF2-40B4-BE49-F238E27FC236}">
                  <a16:creationId xmlns:a16="http://schemas.microsoft.com/office/drawing/2014/main" id="{E26C4B2E-C4E4-4552-B2AC-B5BD37B018B0}"/>
                </a:ext>
              </a:extLst>
            </p:cNvPr>
            <p:cNvSpPr txBox="1"/>
            <p:nvPr/>
          </p:nvSpPr>
          <p:spPr>
            <a:xfrm>
              <a:off x="749826" y="823003"/>
              <a:ext cx="6057755" cy="369332"/>
            </a:xfrm>
            <a:prstGeom prst="rect">
              <a:avLst/>
            </a:prstGeom>
            <a:noFill/>
          </p:spPr>
          <p:txBody>
            <a:bodyPr wrap="square" rtlCol="0">
              <a:spAutoFit/>
            </a:bodyPr>
            <a:lstStyle/>
            <a:p>
              <a:r>
                <a:rPr lang="en-US" dirty="0">
                  <a:solidFill>
                    <a:schemeClr val="tx1">
                      <a:lumMod val="85000"/>
                      <a:lumOff val="15000"/>
                    </a:schemeClr>
                  </a:solidFill>
                  <a:latin typeface="Futura"/>
                </a:rPr>
                <a:t>Strategy Rewind</a:t>
              </a:r>
            </a:p>
          </p:txBody>
        </p:sp>
      </p:grpSp>
      <p:sp>
        <p:nvSpPr>
          <p:cNvPr id="21" name="Isosceles Triangle 20">
            <a:extLst>
              <a:ext uri="{FF2B5EF4-FFF2-40B4-BE49-F238E27FC236}">
                <a16:creationId xmlns:a16="http://schemas.microsoft.com/office/drawing/2014/main" id="{A480865B-BA5B-47C4-9578-3BB2C132BC4D}"/>
              </a:ext>
            </a:extLst>
          </p:cNvPr>
          <p:cNvSpPr/>
          <p:nvPr/>
        </p:nvSpPr>
        <p:spPr>
          <a:xfrm rot="5400000">
            <a:off x="5438939" y="582709"/>
            <a:ext cx="302004" cy="260348"/>
          </a:xfrm>
          <a:prstGeom prst="triangle">
            <a:avLst/>
          </a:prstGeom>
          <a:solidFill>
            <a:srgbClr val="C00000"/>
          </a:solidFill>
          <a:ln>
            <a:solidFill>
              <a:srgbClr val="BE17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342D9A4-777E-4741-80C7-8F1456A53737}"/>
              </a:ext>
            </a:extLst>
          </p:cNvPr>
          <p:cNvPicPr>
            <a:picLocks noChangeAspect="1"/>
          </p:cNvPicPr>
          <p:nvPr/>
        </p:nvPicPr>
        <p:blipFill>
          <a:blip r:embed="rId2"/>
          <a:stretch>
            <a:fillRect/>
          </a:stretch>
        </p:blipFill>
        <p:spPr>
          <a:xfrm>
            <a:off x="1426727" y="4051361"/>
            <a:ext cx="3492500" cy="2324100"/>
          </a:xfrm>
          <a:prstGeom prst="rect">
            <a:avLst/>
          </a:prstGeom>
        </p:spPr>
      </p:pic>
      <p:pic>
        <p:nvPicPr>
          <p:cNvPr id="3" name="Picture 2">
            <a:extLst>
              <a:ext uri="{FF2B5EF4-FFF2-40B4-BE49-F238E27FC236}">
                <a16:creationId xmlns:a16="http://schemas.microsoft.com/office/drawing/2014/main" id="{70281EDA-AABD-4E48-9CAB-8E6203E3629B}"/>
              </a:ext>
            </a:extLst>
          </p:cNvPr>
          <p:cNvPicPr>
            <a:picLocks noChangeAspect="1"/>
          </p:cNvPicPr>
          <p:nvPr/>
        </p:nvPicPr>
        <p:blipFill>
          <a:blip r:embed="rId3"/>
          <a:stretch>
            <a:fillRect/>
          </a:stretch>
        </p:blipFill>
        <p:spPr>
          <a:xfrm>
            <a:off x="1426727" y="1453457"/>
            <a:ext cx="3492500" cy="2324100"/>
          </a:xfrm>
          <a:prstGeom prst="rect">
            <a:avLst/>
          </a:prstGeom>
        </p:spPr>
      </p:pic>
    </p:spTree>
    <p:extLst>
      <p:ext uri="{BB962C8B-B14F-4D97-AF65-F5344CB8AC3E}">
        <p14:creationId xmlns:p14="http://schemas.microsoft.com/office/powerpoint/2010/main" val="2597220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sign on the side of a road&#10;&#10;Description automatically generated">
            <a:extLst>
              <a:ext uri="{FF2B5EF4-FFF2-40B4-BE49-F238E27FC236}">
                <a16:creationId xmlns:a16="http://schemas.microsoft.com/office/drawing/2014/main" id="{F142B581-1E0F-41CE-A5D0-0F2F2FF222C4}"/>
              </a:ext>
            </a:extLst>
          </p:cNvPr>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a:stretch>
        </p:blipFill>
        <p:spPr/>
      </p:pic>
      <p:pic>
        <p:nvPicPr>
          <p:cNvPr id="7" name="Picture Placeholder 5" descr="A sign on the side of a road&#10;&#10;Description automatically generated">
            <a:extLst>
              <a:ext uri="{FF2B5EF4-FFF2-40B4-BE49-F238E27FC236}">
                <a16:creationId xmlns:a16="http://schemas.microsoft.com/office/drawing/2014/main" id="{F1756D1F-92B9-449E-952F-7B4101B6878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0"/>
            <a:ext cx="12192000" cy="1741714"/>
          </a:xfrm>
          <a:prstGeom prst="rect">
            <a:avLst/>
          </a:prstGeom>
          <a:pattFill prst="solidDmnd">
            <a:fgClr>
              <a:schemeClr val="bg1">
                <a:lumMod val="75000"/>
              </a:schemeClr>
            </a:fgClr>
            <a:bgClr>
              <a:schemeClr val="bg1"/>
            </a:bgClr>
          </a:pattFill>
        </p:spPr>
      </p:pic>
      <p:sp>
        <p:nvSpPr>
          <p:cNvPr id="15" name="Rectangle 14">
            <a:extLst>
              <a:ext uri="{FF2B5EF4-FFF2-40B4-BE49-F238E27FC236}">
                <a16:creationId xmlns:a16="http://schemas.microsoft.com/office/drawing/2014/main" id="{B5D42D83-DCE2-478B-9981-EA80A90809EC}"/>
              </a:ext>
            </a:extLst>
          </p:cNvPr>
          <p:cNvSpPr/>
          <p:nvPr/>
        </p:nvSpPr>
        <p:spPr>
          <a:xfrm>
            <a:off x="-1" y="0"/>
            <a:ext cx="12192000" cy="6858000"/>
          </a:xfrm>
          <a:prstGeom prst="rect">
            <a:avLst/>
          </a:prstGeom>
          <a:solidFill>
            <a:schemeClr val="tx1">
              <a:alpha val="44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212F2133-9AE4-472F-9709-D251F7E7D9A1}"/>
              </a:ext>
            </a:extLst>
          </p:cNvPr>
          <p:cNvCxnSpPr/>
          <p:nvPr/>
        </p:nvCxnSpPr>
        <p:spPr>
          <a:xfrm>
            <a:off x="0" y="2612571"/>
            <a:ext cx="3280229" cy="0"/>
          </a:xfrm>
          <a:prstGeom prst="line">
            <a:avLst/>
          </a:prstGeom>
          <a:ln w="38100">
            <a:solidFill>
              <a:srgbClr val="BE172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B866882-FE7C-4D75-8162-F590AA66D9D6}"/>
              </a:ext>
            </a:extLst>
          </p:cNvPr>
          <p:cNvCxnSpPr/>
          <p:nvPr/>
        </p:nvCxnSpPr>
        <p:spPr>
          <a:xfrm>
            <a:off x="8911771" y="2612571"/>
            <a:ext cx="3280229" cy="0"/>
          </a:xfrm>
          <a:prstGeom prst="line">
            <a:avLst/>
          </a:prstGeom>
          <a:ln w="38100">
            <a:solidFill>
              <a:srgbClr val="BE1722"/>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A17F3D2-FE40-4D04-84E2-82646026F472}"/>
              </a:ext>
            </a:extLst>
          </p:cNvPr>
          <p:cNvSpPr txBox="1"/>
          <p:nvPr/>
        </p:nvSpPr>
        <p:spPr>
          <a:xfrm>
            <a:off x="3508829" y="2258628"/>
            <a:ext cx="5232400" cy="707886"/>
          </a:xfrm>
          <a:prstGeom prst="rect">
            <a:avLst/>
          </a:prstGeom>
          <a:noFill/>
          <a:effectLst>
            <a:softEdge rad="584200"/>
          </a:effectLst>
        </p:spPr>
        <p:txBody>
          <a:bodyPr wrap="square" rtlCol="0">
            <a:spAutoFit/>
          </a:bodyPr>
          <a:lstStyle/>
          <a:p>
            <a:pPr algn="ctr"/>
            <a:r>
              <a:rPr lang="en-US" sz="4000" dirty="0">
                <a:solidFill>
                  <a:schemeClr val="bg1"/>
                </a:solidFill>
                <a:effectLst>
                  <a:glow>
                    <a:schemeClr val="accent1"/>
                  </a:glow>
                  <a:reflection endPos="0" dir="5400000" sy="-100000" algn="bl" rotWithShape="0"/>
                </a:effectLst>
                <a:latin typeface="Futura"/>
              </a:rPr>
              <a:t>Further Improvement</a:t>
            </a:r>
          </a:p>
        </p:txBody>
      </p:sp>
      <p:cxnSp>
        <p:nvCxnSpPr>
          <p:cNvPr id="3" name="Straight Connector 2">
            <a:extLst>
              <a:ext uri="{FF2B5EF4-FFF2-40B4-BE49-F238E27FC236}">
                <a16:creationId xmlns:a16="http://schemas.microsoft.com/office/drawing/2014/main" id="{766773D2-CB24-4BFF-B836-91B1FF43B4EC}"/>
              </a:ext>
            </a:extLst>
          </p:cNvPr>
          <p:cNvCxnSpPr/>
          <p:nvPr/>
        </p:nvCxnSpPr>
        <p:spPr>
          <a:xfrm>
            <a:off x="3686629" y="3045207"/>
            <a:ext cx="487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F001FEA8-7555-469A-889B-3DEFFF33BDF6}"/>
              </a:ext>
            </a:extLst>
          </p:cNvPr>
          <p:cNvGrpSpPr/>
          <p:nvPr/>
        </p:nvGrpSpPr>
        <p:grpSpPr>
          <a:xfrm>
            <a:off x="5834743" y="0"/>
            <a:ext cx="522514" cy="522514"/>
            <a:chOff x="5442857" y="0"/>
            <a:chExt cx="522514" cy="522514"/>
          </a:xfrm>
        </p:grpSpPr>
        <p:sp>
          <p:nvSpPr>
            <p:cNvPr id="17" name="Rectangle 16">
              <a:extLst>
                <a:ext uri="{FF2B5EF4-FFF2-40B4-BE49-F238E27FC236}">
                  <a16:creationId xmlns:a16="http://schemas.microsoft.com/office/drawing/2014/main" id="{7C3BB186-BBCA-4AE6-86E0-4AB9F068F371}"/>
                </a:ext>
              </a:extLst>
            </p:cNvPr>
            <p:cNvSpPr/>
            <p:nvPr/>
          </p:nvSpPr>
          <p:spPr>
            <a:xfrm>
              <a:off x="5442857" y="0"/>
              <a:ext cx="522514" cy="522514"/>
            </a:xfrm>
            <a:prstGeom prst="rect">
              <a:avLst/>
            </a:prstGeom>
            <a:solidFill>
              <a:srgbClr val="BE17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6FFE1EB3-323E-4228-B01B-CDC8DF112CF2}"/>
                </a:ext>
              </a:extLst>
            </p:cNvPr>
            <p:cNvCxnSpPr/>
            <p:nvPr/>
          </p:nvCxnSpPr>
          <p:spPr>
            <a:xfrm flipV="1">
              <a:off x="5567363" y="166688"/>
              <a:ext cx="128587" cy="12144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A38D980-3578-494F-93B3-D831019D2DAC}"/>
                </a:ext>
              </a:extLst>
            </p:cNvPr>
            <p:cNvCxnSpPr>
              <a:cxnSpLocks/>
            </p:cNvCxnSpPr>
            <p:nvPr/>
          </p:nvCxnSpPr>
          <p:spPr>
            <a:xfrm>
              <a:off x="5695950" y="166688"/>
              <a:ext cx="124506" cy="12144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7677A40F-6919-4D8F-88CC-8C6244174F91}"/>
              </a:ext>
            </a:extLst>
          </p:cNvPr>
          <p:cNvSpPr txBox="1"/>
          <p:nvPr/>
        </p:nvSpPr>
        <p:spPr>
          <a:xfrm>
            <a:off x="3686629" y="3114096"/>
            <a:ext cx="4876800" cy="369332"/>
          </a:xfrm>
          <a:prstGeom prst="rect">
            <a:avLst/>
          </a:prstGeom>
          <a:noFill/>
        </p:spPr>
        <p:txBody>
          <a:bodyPr wrap="square" rtlCol="0">
            <a:spAutoFit/>
          </a:bodyPr>
          <a:lstStyle/>
          <a:p>
            <a:pPr algn="dist"/>
            <a:r>
              <a:rPr lang="en-US" dirty="0">
                <a:solidFill>
                  <a:schemeClr val="bg1"/>
                </a:solidFill>
                <a:latin typeface="Futura"/>
                <a:ea typeface="Microsoft YaHei" panose="020B0503020204020204" pitchFamily="34" charset="-122"/>
              </a:rPr>
              <a:t>How can we improve our strategies</a:t>
            </a:r>
          </a:p>
        </p:txBody>
      </p:sp>
      <p:sp>
        <p:nvSpPr>
          <p:cNvPr id="31" name="TextBox 30">
            <a:extLst>
              <a:ext uri="{FF2B5EF4-FFF2-40B4-BE49-F238E27FC236}">
                <a16:creationId xmlns:a16="http://schemas.microsoft.com/office/drawing/2014/main" id="{8FE65288-ADA9-4BF2-A919-DE08BA2B707B}"/>
              </a:ext>
            </a:extLst>
          </p:cNvPr>
          <p:cNvSpPr txBox="1"/>
          <p:nvPr/>
        </p:nvSpPr>
        <p:spPr>
          <a:xfrm>
            <a:off x="3946635" y="1872017"/>
            <a:ext cx="4298731" cy="461665"/>
          </a:xfrm>
          <a:prstGeom prst="rect">
            <a:avLst/>
          </a:prstGeom>
          <a:noFill/>
        </p:spPr>
        <p:txBody>
          <a:bodyPr wrap="square" rtlCol="0">
            <a:spAutoFit/>
          </a:bodyPr>
          <a:lstStyle/>
          <a:p>
            <a:pPr algn="ctr"/>
            <a:r>
              <a:rPr lang="en-US" sz="2400" dirty="0">
                <a:solidFill>
                  <a:schemeClr val="bg1"/>
                </a:solidFill>
                <a:latin typeface="Microsoft YaHei" panose="020B0503020204020204" pitchFamily="34" charset="-122"/>
                <a:ea typeface="Microsoft YaHei" panose="020B0503020204020204" pitchFamily="34" charset="-122"/>
              </a:rPr>
              <a:t>Part Four</a:t>
            </a:r>
          </a:p>
        </p:txBody>
      </p:sp>
    </p:spTree>
    <p:extLst>
      <p:ext uri="{BB962C8B-B14F-4D97-AF65-F5344CB8AC3E}">
        <p14:creationId xmlns:p14="http://schemas.microsoft.com/office/powerpoint/2010/main" val="181428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Placeholder 22" descr="A person looking at the camera&#10;&#10;Description automatically generated">
            <a:extLst>
              <a:ext uri="{FF2B5EF4-FFF2-40B4-BE49-F238E27FC236}">
                <a16:creationId xmlns:a16="http://schemas.microsoft.com/office/drawing/2014/main" id="{80C48F1A-877D-C243-85DD-5FDC1CAF32F0}"/>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a:xfrm>
            <a:off x="6321725" y="13855"/>
            <a:ext cx="6096000" cy="6858000"/>
          </a:xfrm>
        </p:spPr>
      </p:pic>
      <p:sp>
        <p:nvSpPr>
          <p:cNvPr id="3" name="Rectangle 2"/>
          <p:cNvSpPr/>
          <p:nvPr/>
        </p:nvSpPr>
        <p:spPr>
          <a:xfrm>
            <a:off x="533400" y="485775"/>
            <a:ext cx="8208818" cy="588645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7D4F446D-383A-6E4D-B6A1-EAD755D73E25}"/>
              </a:ext>
            </a:extLst>
          </p:cNvPr>
          <p:cNvGrpSpPr/>
          <p:nvPr/>
        </p:nvGrpSpPr>
        <p:grpSpPr>
          <a:xfrm>
            <a:off x="715804" y="562873"/>
            <a:ext cx="6091777" cy="940042"/>
            <a:chOff x="715804" y="129366"/>
            <a:chExt cx="6091777" cy="940042"/>
          </a:xfrm>
        </p:grpSpPr>
        <p:grpSp>
          <p:nvGrpSpPr>
            <p:cNvPr id="11" name="Group 10">
              <a:extLst>
                <a:ext uri="{FF2B5EF4-FFF2-40B4-BE49-F238E27FC236}">
                  <a16:creationId xmlns:a16="http://schemas.microsoft.com/office/drawing/2014/main" id="{C3CC60B8-BEED-384A-B916-2E1F8FCC675D}"/>
                </a:ext>
              </a:extLst>
            </p:cNvPr>
            <p:cNvGrpSpPr/>
            <p:nvPr/>
          </p:nvGrpSpPr>
          <p:grpSpPr>
            <a:xfrm>
              <a:off x="715804" y="129366"/>
              <a:ext cx="2966250" cy="543496"/>
              <a:chOff x="735390" y="754111"/>
              <a:chExt cx="2966250" cy="543496"/>
            </a:xfrm>
          </p:grpSpPr>
          <p:sp>
            <p:nvSpPr>
              <p:cNvPr id="13" name="TextBox 12">
                <a:extLst>
                  <a:ext uri="{FF2B5EF4-FFF2-40B4-BE49-F238E27FC236}">
                    <a16:creationId xmlns:a16="http://schemas.microsoft.com/office/drawing/2014/main" id="{E701132F-1DF5-7245-BE1E-8E223CDA7A2D}"/>
                  </a:ext>
                </a:extLst>
              </p:cNvPr>
              <p:cNvSpPr txBox="1"/>
              <p:nvPr/>
            </p:nvSpPr>
            <p:spPr>
              <a:xfrm>
                <a:off x="735390" y="754111"/>
                <a:ext cx="2966250" cy="461665"/>
              </a:xfrm>
              <a:prstGeom prst="rect">
                <a:avLst/>
              </a:prstGeom>
              <a:noFill/>
            </p:spPr>
            <p:txBody>
              <a:bodyPr wrap="square" rtlCol="0">
                <a:spAutoFit/>
              </a:bodyPr>
              <a:lstStyle/>
              <a:p>
                <a:r>
                  <a:rPr lang="en-US" sz="2400" b="1" dirty="0">
                    <a:solidFill>
                      <a:schemeClr val="bg1"/>
                    </a:solidFill>
                    <a:latin typeface="Futura"/>
                  </a:rPr>
                  <a:t>Part</a:t>
                </a:r>
                <a:r>
                  <a:rPr lang="zh-CN" altLang="en-US" sz="2400" b="1" dirty="0">
                    <a:solidFill>
                      <a:schemeClr val="bg1"/>
                    </a:solidFill>
                    <a:latin typeface="Futura"/>
                  </a:rPr>
                  <a:t> </a:t>
                </a:r>
                <a:r>
                  <a:rPr lang="en-US" altLang="zh-CN" sz="2400" b="1" dirty="0">
                    <a:solidFill>
                      <a:schemeClr val="bg1"/>
                    </a:solidFill>
                    <a:latin typeface="Futura"/>
                  </a:rPr>
                  <a:t>Four</a:t>
                </a:r>
                <a:endParaRPr lang="en-US" sz="2400" b="1" dirty="0">
                  <a:solidFill>
                    <a:schemeClr val="bg1"/>
                  </a:solidFill>
                  <a:latin typeface="Futura"/>
                </a:endParaRPr>
              </a:p>
            </p:txBody>
          </p:sp>
          <p:sp>
            <p:nvSpPr>
              <p:cNvPr id="14" name="Freeform 7">
                <a:extLst>
                  <a:ext uri="{FF2B5EF4-FFF2-40B4-BE49-F238E27FC236}">
                    <a16:creationId xmlns:a16="http://schemas.microsoft.com/office/drawing/2014/main" id="{89E0B4B5-9C4D-3F41-8613-E1D39726E788}"/>
                  </a:ext>
                </a:extLst>
              </p:cNvPr>
              <p:cNvSpPr/>
              <p:nvPr/>
            </p:nvSpPr>
            <p:spPr>
              <a:xfrm>
                <a:off x="863267" y="1235983"/>
                <a:ext cx="1166093" cy="61624"/>
              </a:xfrm>
              <a:custGeom>
                <a:avLst/>
                <a:gdLst>
                  <a:gd name="connsiteX0" fmla="*/ 30812 w 652174"/>
                  <a:gd name="connsiteY0" fmla="*/ 0 h 61624"/>
                  <a:gd name="connsiteX1" fmla="*/ 621362 w 652174"/>
                  <a:gd name="connsiteY1" fmla="*/ 0 h 61624"/>
                  <a:gd name="connsiteX2" fmla="*/ 652174 w 652174"/>
                  <a:gd name="connsiteY2" fmla="*/ 30812 h 61624"/>
                  <a:gd name="connsiteX3" fmla="*/ 621362 w 652174"/>
                  <a:gd name="connsiteY3" fmla="*/ 61624 h 61624"/>
                  <a:gd name="connsiteX4" fmla="*/ 30812 w 652174"/>
                  <a:gd name="connsiteY4" fmla="*/ 61624 h 61624"/>
                  <a:gd name="connsiteX5" fmla="*/ 0 w 652174"/>
                  <a:gd name="connsiteY5" fmla="*/ 30812 h 61624"/>
                  <a:gd name="connsiteX6" fmla="*/ 30812 w 652174"/>
                  <a:gd name="connsiteY6" fmla="*/ 0 h 6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174" h="61624">
                    <a:moveTo>
                      <a:pt x="30812" y="0"/>
                    </a:moveTo>
                    <a:lnTo>
                      <a:pt x="621362" y="0"/>
                    </a:lnTo>
                    <a:cubicBezTo>
                      <a:pt x="638379" y="0"/>
                      <a:pt x="652174" y="13795"/>
                      <a:pt x="652174" y="30812"/>
                    </a:cubicBezTo>
                    <a:cubicBezTo>
                      <a:pt x="652174" y="47829"/>
                      <a:pt x="638379" y="61624"/>
                      <a:pt x="621362" y="61624"/>
                    </a:cubicBezTo>
                    <a:lnTo>
                      <a:pt x="30812" y="61624"/>
                    </a:lnTo>
                    <a:cubicBezTo>
                      <a:pt x="13795" y="61624"/>
                      <a:pt x="0" y="47829"/>
                      <a:pt x="0" y="30812"/>
                    </a:cubicBezTo>
                    <a:cubicBezTo>
                      <a:pt x="0" y="13795"/>
                      <a:pt x="13795" y="0"/>
                      <a:pt x="30812" y="0"/>
                    </a:cubicBezTo>
                    <a:close/>
                  </a:path>
                </a:pathLst>
              </a:custGeom>
              <a:solidFill>
                <a:srgbClr val="BE17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grpSp>
        <p:sp>
          <p:nvSpPr>
            <p:cNvPr id="12" name="TextBox 11">
              <a:extLst>
                <a:ext uri="{FF2B5EF4-FFF2-40B4-BE49-F238E27FC236}">
                  <a16:creationId xmlns:a16="http://schemas.microsoft.com/office/drawing/2014/main" id="{602C6856-C6AF-5B44-9CBB-02BB1E560B38}"/>
                </a:ext>
              </a:extLst>
            </p:cNvPr>
            <p:cNvSpPr txBox="1"/>
            <p:nvPr/>
          </p:nvSpPr>
          <p:spPr>
            <a:xfrm>
              <a:off x="749826" y="700076"/>
              <a:ext cx="6057755" cy="369332"/>
            </a:xfrm>
            <a:prstGeom prst="rect">
              <a:avLst/>
            </a:prstGeom>
            <a:noFill/>
          </p:spPr>
          <p:txBody>
            <a:bodyPr wrap="square" rtlCol="0">
              <a:spAutoFit/>
            </a:bodyPr>
            <a:lstStyle/>
            <a:p>
              <a:r>
                <a:rPr lang="en-US" dirty="0">
                  <a:solidFill>
                    <a:schemeClr val="bg1"/>
                  </a:solidFill>
                  <a:latin typeface="Futura"/>
                </a:rPr>
                <a:t>Further Consideration</a:t>
              </a:r>
            </a:p>
          </p:txBody>
        </p:sp>
      </p:grpSp>
      <p:grpSp>
        <p:nvGrpSpPr>
          <p:cNvPr id="2" name="Group 1">
            <a:extLst>
              <a:ext uri="{FF2B5EF4-FFF2-40B4-BE49-F238E27FC236}">
                <a16:creationId xmlns:a16="http://schemas.microsoft.com/office/drawing/2014/main" id="{7B7B5D53-58AA-1140-993B-4BABC6524BE7}"/>
              </a:ext>
            </a:extLst>
          </p:cNvPr>
          <p:cNvGrpSpPr/>
          <p:nvPr/>
        </p:nvGrpSpPr>
        <p:grpSpPr>
          <a:xfrm>
            <a:off x="820551" y="1568064"/>
            <a:ext cx="5049725" cy="369332"/>
            <a:chOff x="820551" y="2032580"/>
            <a:chExt cx="5049725" cy="369332"/>
          </a:xfrm>
        </p:grpSpPr>
        <p:sp>
          <p:nvSpPr>
            <p:cNvPr id="17" name="TextBox 16">
              <a:extLst>
                <a:ext uri="{FF2B5EF4-FFF2-40B4-BE49-F238E27FC236}">
                  <a16:creationId xmlns:a16="http://schemas.microsoft.com/office/drawing/2014/main" id="{BE93798D-678D-A74E-A7F2-4E2F94312A7C}"/>
                </a:ext>
              </a:extLst>
            </p:cNvPr>
            <p:cNvSpPr txBox="1"/>
            <p:nvPr/>
          </p:nvSpPr>
          <p:spPr>
            <a:xfrm>
              <a:off x="1061906" y="2032580"/>
              <a:ext cx="4808370" cy="369332"/>
            </a:xfrm>
            <a:prstGeom prst="rect">
              <a:avLst/>
            </a:prstGeom>
            <a:noFill/>
          </p:spPr>
          <p:txBody>
            <a:bodyPr wrap="square" rtlCol="0">
              <a:spAutoFit/>
            </a:bodyPr>
            <a:lstStyle/>
            <a:p>
              <a:pPr algn="ctr"/>
              <a:r>
                <a:rPr lang="en-US" dirty="0">
                  <a:solidFill>
                    <a:schemeClr val="bg1"/>
                  </a:solidFill>
                  <a:latin typeface="Futura"/>
                </a:rPr>
                <a:t>Showcase of Loss we should have avoided</a:t>
              </a:r>
            </a:p>
          </p:txBody>
        </p:sp>
        <p:sp>
          <p:nvSpPr>
            <p:cNvPr id="18" name="Isosceles Triangle 20">
              <a:extLst>
                <a:ext uri="{FF2B5EF4-FFF2-40B4-BE49-F238E27FC236}">
                  <a16:creationId xmlns:a16="http://schemas.microsoft.com/office/drawing/2014/main" id="{1AF9BFFE-4C55-BD47-B580-3FE778429B53}"/>
                </a:ext>
              </a:extLst>
            </p:cNvPr>
            <p:cNvSpPr/>
            <p:nvPr/>
          </p:nvSpPr>
          <p:spPr>
            <a:xfrm rot="5400000">
              <a:off x="799723" y="2086605"/>
              <a:ext cx="302004" cy="260348"/>
            </a:xfrm>
            <a:prstGeom prst="triangle">
              <a:avLst/>
            </a:prstGeom>
            <a:solidFill>
              <a:srgbClr val="C00000"/>
            </a:solidFill>
            <a:ln>
              <a:solidFill>
                <a:srgbClr val="BE17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57762C15-5E80-754A-82C9-616C49B5824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4370" y="2275414"/>
            <a:ext cx="3961259" cy="3138605"/>
          </a:xfrm>
          <a:prstGeom prst="rect">
            <a:avLst/>
          </a:prstGeom>
        </p:spPr>
      </p:pic>
      <p:sp>
        <p:nvSpPr>
          <p:cNvPr id="26" name="TextBox 25">
            <a:extLst>
              <a:ext uri="{FF2B5EF4-FFF2-40B4-BE49-F238E27FC236}">
                <a16:creationId xmlns:a16="http://schemas.microsoft.com/office/drawing/2014/main" id="{00D84F36-710E-B54D-8C3A-DDA771F92E84}"/>
              </a:ext>
            </a:extLst>
          </p:cNvPr>
          <p:cNvSpPr txBox="1"/>
          <p:nvPr/>
        </p:nvSpPr>
        <p:spPr>
          <a:xfrm>
            <a:off x="5071566" y="2198111"/>
            <a:ext cx="3391272" cy="3293209"/>
          </a:xfrm>
          <a:prstGeom prst="rect">
            <a:avLst/>
          </a:prstGeom>
          <a:noFill/>
        </p:spPr>
        <p:txBody>
          <a:bodyPr wrap="square" rtlCol="0">
            <a:spAutoFit/>
          </a:bodyPr>
          <a:lstStyle/>
          <a:p>
            <a:pPr algn="just"/>
            <a:r>
              <a:rPr lang="en-US" sz="1600" dirty="0">
                <a:solidFill>
                  <a:schemeClr val="bg1"/>
                </a:solidFill>
                <a:latin typeface="Microsoft YaHei UI" panose="020B0503020204020204" pitchFamily="34" charset="-122"/>
                <a:ea typeface="Microsoft YaHei UI" panose="020B0503020204020204" pitchFamily="34" charset="-122"/>
              </a:rPr>
              <a:t>2/28/2000 - The pandemic was spreading and affecting countries all over the world. With the pandemic rising to huge news alert and two halting periods in US exchanges we continue to </a:t>
            </a:r>
            <a:r>
              <a:rPr lang="en-US" sz="1600" b="1" dirty="0">
                <a:solidFill>
                  <a:srgbClr val="FFFF00"/>
                </a:solidFill>
                <a:latin typeface="Microsoft YaHei UI" panose="020B0503020204020204" pitchFamily="34" charset="-122"/>
                <a:ea typeface="Microsoft YaHei UI" panose="020B0503020204020204" pitchFamily="34" charset="-122"/>
              </a:rPr>
              <a:t>hold a long position</a:t>
            </a:r>
            <a:r>
              <a:rPr lang="en-US" sz="1600" dirty="0">
                <a:solidFill>
                  <a:schemeClr val="bg1"/>
                </a:solidFill>
                <a:latin typeface="Microsoft YaHei UI" panose="020B0503020204020204" pitchFamily="34" charset="-122"/>
                <a:ea typeface="Microsoft YaHei UI" panose="020B0503020204020204" pitchFamily="34" charset="-122"/>
              </a:rPr>
              <a:t>. What should have been done was to take the news more seriously and </a:t>
            </a:r>
            <a:r>
              <a:rPr lang="en-US" sz="1600" b="1" dirty="0">
                <a:solidFill>
                  <a:srgbClr val="FFFF00"/>
                </a:solidFill>
                <a:latin typeface="Microsoft YaHei UI" panose="020B0503020204020204" pitchFamily="34" charset="-122"/>
                <a:ea typeface="Microsoft YaHei UI" panose="020B0503020204020204" pitchFamily="34" charset="-122"/>
              </a:rPr>
              <a:t>shifted to an aggressive short position with any stock focusing specifically on consumer retail</a:t>
            </a:r>
            <a:r>
              <a:rPr lang="en-US" sz="1600" dirty="0">
                <a:solidFill>
                  <a:schemeClr val="bg1"/>
                </a:solidFill>
                <a:latin typeface="Microsoft YaHei UI" panose="020B0503020204020204" pitchFamily="34" charset="-122"/>
                <a:ea typeface="Microsoft YaHei UI" panose="020B0503020204020204" pitchFamily="34" charset="-122"/>
              </a:rPr>
              <a:t>.</a:t>
            </a:r>
          </a:p>
        </p:txBody>
      </p:sp>
    </p:spTree>
    <p:extLst>
      <p:ext uri="{BB962C8B-B14F-4D97-AF65-F5344CB8AC3E}">
        <p14:creationId xmlns:p14="http://schemas.microsoft.com/office/powerpoint/2010/main" val="2032390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647130" y="2154536"/>
            <a:ext cx="4214834" cy="2975110"/>
          </a:xfrm>
          <a:prstGeom prst="rect">
            <a:avLst/>
          </a:prstGeom>
        </p:spPr>
        <p:txBody>
          <a:bodyPr wrap="square">
            <a:spAutoFit/>
          </a:bodyPr>
          <a:lstStyle/>
          <a:p>
            <a:pPr algn="just">
              <a:lnSpc>
                <a:spcPct val="107000"/>
              </a:lnSpc>
              <a:spcAft>
                <a:spcPts val="800"/>
              </a:spcAft>
            </a:pPr>
            <a:r>
              <a:rPr lang="en-US" sz="1600" dirty="0">
                <a:solidFill>
                  <a:srgbClr val="444444"/>
                </a:solidFill>
                <a:latin typeface="Microsoft YaHei Light" panose="020B0502040204020203" pitchFamily="34" charset="-122"/>
                <a:ea typeface="Microsoft YaHei Light" panose="020B0502040204020203" pitchFamily="34" charset="-122"/>
                <a:cs typeface="Times New Roman" panose="02020603050405020304" pitchFamily="18" charset="0"/>
              </a:rPr>
              <a:t>These two weeks were special in that the pandemic had its so called first decreasing death rate for daily data. Then also, the stimulus package from the government was holding an optimistic view on the economy. With the huge positive news and potentially end to the statewide quarantines the economy’s project was positive. Here we should have allocated our portfolio in companies that had the largest lost the few weeks priors for large short-term returns.</a:t>
            </a:r>
            <a:endParaRPr lang="en-US" sz="1600" dirty="0">
              <a:latin typeface="Microsoft YaHei Light" panose="020B0502040204020203" pitchFamily="34" charset="-122"/>
              <a:ea typeface="Microsoft YaHei Light" panose="020B0502040204020203" pitchFamily="34" charset="-122"/>
              <a:cs typeface="Times New Roman" panose="02020603050405020304" pitchFamily="18" charset="0"/>
            </a:endParaRPr>
          </a:p>
        </p:txBody>
      </p:sp>
      <p:sp>
        <p:nvSpPr>
          <p:cNvPr id="9" name="TextBox 8">
            <a:extLst>
              <a:ext uri="{FF2B5EF4-FFF2-40B4-BE49-F238E27FC236}">
                <a16:creationId xmlns:a16="http://schemas.microsoft.com/office/drawing/2014/main" id="{65667FDE-AE74-47D5-ACC3-52BB9F0FB9B9}"/>
              </a:ext>
            </a:extLst>
          </p:cNvPr>
          <p:cNvSpPr txBox="1"/>
          <p:nvPr/>
        </p:nvSpPr>
        <p:spPr>
          <a:xfrm>
            <a:off x="1288211" y="1466879"/>
            <a:ext cx="5138173" cy="369332"/>
          </a:xfrm>
          <a:prstGeom prst="rect">
            <a:avLst/>
          </a:prstGeom>
          <a:noFill/>
        </p:spPr>
        <p:txBody>
          <a:bodyPr wrap="square" rtlCol="0">
            <a:spAutoFit/>
          </a:bodyPr>
          <a:lstStyle/>
          <a:p>
            <a:r>
              <a:rPr lang="en-US" dirty="0">
                <a:solidFill>
                  <a:schemeClr val="tx1">
                    <a:lumMod val="85000"/>
                    <a:lumOff val="15000"/>
                  </a:schemeClr>
                </a:solidFill>
                <a:latin typeface="Futura"/>
              </a:rPr>
              <a:t>Potential Profit Opportunities we missed</a:t>
            </a:r>
          </a:p>
        </p:txBody>
      </p:sp>
      <p:sp>
        <p:nvSpPr>
          <p:cNvPr id="10" name="TextBox 9">
            <a:extLst>
              <a:ext uri="{FF2B5EF4-FFF2-40B4-BE49-F238E27FC236}">
                <a16:creationId xmlns:a16="http://schemas.microsoft.com/office/drawing/2014/main" id="{0C6ECDB7-C715-482C-AD77-99108A101056}"/>
              </a:ext>
            </a:extLst>
          </p:cNvPr>
          <p:cNvSpPr txBox="1"/>
          <p:nvPr/>
        </p:nvSpPr>
        <p:spPr>
          <a:xfrm>
            <a:off x="6647130" y="1784896"/>
            <a:ext cx="3304142" cy="369332"/>
          </a:xfrm>
          <a:prstGeom prst="rect">
            <a:avLst/>
          </a:prstGeom>
          <a:noFill/>
        </p:spPr>
        <p:txBody>
          <a:bodyPr wrap="square" rtlCol="0">
            <a:spAutoFit/>
          </a:bodyPr>
          <a:lstStyle/>
          <a:p>
            <a:r>
              <a:rPr lang="en-US" altLang="zh-CN" b="1" dirty="0">
                <a:solidFill>
                  <a:srgbClr val="BE1722"/>
                </a:solidFill>
                <a:latin typeface="Optima"/>
              </a:rPr>
              <a:t>04-03-2020</a:t>
            </a:r>
            <a:r>
              <a:rPr lang="zh-CN" altLang="en-US" b="1" dirty="0">
                <a:solidFill>
                  <a:srgbClr val="BE1722"/>
                </a:solidFill>
                <a:latin typeface="Optima"/>
              </a:rPr>
              <a:t> </a:t>
            </a:r>
            <a:r>
              <a:rPr lang="en-US" altLang="zh-CN" b="1" dirty="0">
                <a:solidFill>
                  <a:srgbClr val="BE1722"/>
                </a:solidFill>
                <a:latin typeface="Optima"/>
              </a:rPr>
              <a:t>and 04-09-2020</a:t>
            </a:r>
            <a:endParaRPr lang="en-US" b="1" dirty="0">
              <a:solidFill>
                <a:srgbClr val="BE1722"/>
              </a:solidFill>
              <a:latin typeface="Optima"/>
            </a:endParaRPr>
          </a:p>
        </p:txBody>
      </p:sp>
      <p:sp>
        <p:nvSpPr>
          <p:cNvPr id="13" name="Rectangle 12">
            <a:extLst>
              <a:ext uri="{FF2B5EF4-FFF2-40B4-BE49-F238E27FC236}">
                <a16:creationId xmlns:a16="http://schemas.microsoft.com/office/drawing/2014/main" id="{5F429F5A-B55E-45F0-8690-A46FC43FABD5}"/>
              </a:ext>
            </a:extLst>
          </p:cNvPr>
          <p:cNvSpPr/>
          <p:nvPr/>
        </p:nvSpPr>
        <p:spPr>
          <a:xfrm>
            <a:off x="5720116" y="4299148"/>
            <a:ext cx="5919434" cy="340414"/>
          </a:xfrm>
          <a:prstGeom prst="rect">
            <a:avLst/>
          </a:prstGeom>
        </p:spPr>
        <p:txBody>
          <a:bodyPr wrap="square">
            <a:spAutoFit/>
          </a:bodyPr>
          <a:lstStyle/>
          <a:p>
            <a:pPr algn="just">
              <a:lnSpc>
                <a:spcPct val="107000"/>
              </a:lnSpc>
              <a:spcAft>
                <a:spcPts val="800"/>
              </a:spcAft>
            </a:pPr>
            <a:endParaRPr lang="en-US" sz="1600" dirty="0">
              <a:solidFill>
                <a:srgbClr val="444444"/>
              </a:solidFill>
              <a:latin typeface="Microsoft YaHei Light" panose="020B0502040204020203" pitchFamily="34" charset="-122"/>
              <a:ea typeface="Microsoft YaHei Light" panose="020B0502040204020203" pitchFamily="34" charset="-122"/>
              <a:cs typeface="Times New Roman" panose="02020603050405020304" pitchFamily="18" charset="0"/>
            </a:endParaRPr>
          </a:p>
        </p:txBody>
      </p:sp>
      <p:grpSp>
        <p:nvGrpSpPr>
          <p:cNvPr id="16" name="Group 15">
            <a:extLst>
              <a:ext uri="{FF2B5EF4-FFF2-40B4-BE49-F238E27FC236}">
                <a16:creationId xmlns:a16="http://schemas.microsoft.com/office/drawing/2014/main" id="{B4AB298F-CB10-4A7A-8F91-FC1B1077C7CB}"/>
              </a:ext>
            </a:extLst>
          </p:cNvPr>
          <p:cNvGrpSpPr/>
          <p:nvPr/>
        </p:nvGrpSpPr>
        <p:grpSpPr>
          <a:xfrm>
            <a:off x="715804" y="252293"/>
            <a:ext cx="6091777" cy="940042"/>
            <a:chOff x="715804" y="252293"/>
            <a:chExt cx="6091777" cy="940042"/>
          </a:xfrm>
        </p:grpSpPr>
        <p:grpSp>
          <p:nvGrpSpPr>
            <p:cNvPr id="17" name="Group 16">
              <a:extLst>
                <a:ext uri="{FF2B5EF4-FFF2-40B4-BE49-F238E27FC236}">
                  <a16:creationId xmlns:a16="http://schemas.microsoft.com/office/drawing/2014/main" id="{6C82EA3C-B2A2-49CD-906E-EBA6246E872F}"/>
                </a:ext>
              </a:extLst>
            </p:cNvPr>
            <p:cNvGrpSpPr/>
            <p:nvPr/>
          </p:nvGrpSpPr>
          <p:grpSpPr>
            <a:xfrm>
              <a:off x="715804" y="252293"/>
              <a:ext cx="2966250" cy="543496"/>
              <a:chOff x="735390" y="877038"/>
              <a:chExt cx="2966250" cy="543496"/>
            </a:xfrm>
          </p:grpSpPr>
          <p:sp>
            <p:nvSpPr>
              <p:cNvPr id="19" name="TextBox 18">
                <a:extLst>
                  <a:ext uri="{FF2B5EF4-FFF2-40B4-BE49-F238E27FC236}">
                    <a16:creationId xmlns:a16="http://schemas.microsoft.com/office/drawing/2014/main" id="{BD4D77BF-8007-4C5A-BCE2-BCC0AC047297}"/>
                  </a:ext>
                </a:extLst>
              </p:cNvPr>
              <p:cNvSpPr txBox="1"/>
              <p:nvPr/>
            </p:nvSpPr>
            <p:spPr>
              <a:xfrm>
                <a:off x="735390" y="877038"/>
                <a:ext cx="2966250" cy="461665"/>
              </a:xfrm>
              <a:prstGeom prst="rect">
                <a:avLst/>
              </a:prstGeom>
              <a:noFill/>
            </p:spPr>
            <p:txBody>
              <a:bodyPr wrap="square" rtlCol="0">
                <a:spAutoFit/>
              </a:bodyPr>
              <a:lstStyle/>
              <a:p>
                <a:r>
                  <a:rPr lang="en-US" sz="2400" b="1" dirty="0">
                    <a:solidFill>
                      <a:schemeClr val="tx1">
                        <a:lumMod val="85000"/>
                        <a:lumOff val="15000"/>
                      </a:schemeClr>
                    </a:solidFill>
                    <a:latin typeface="Futura"/>
                  </a:rPr>
                  <a:t>Part Four</a:t>
                </a:r>
              </a:p>
            </p:txBody>
          </p:sp>
          <p:sp>
            <p:nvSpPr>
              <p:cNvPr id="20" name="Freeform 7">
                <a:extLst>
                  <a:ext uri="{FF2B5EF4-FFF2-40B4-BE49-F238E27FC236}">
                    <a16:creationId xmlns:a16="http://schemas.microsoft.com/office/drawing/2014/main" id="{6DAFF73D-0BFE-412A-9EB9-F3F8893E3753}"/>
                  </a:ext>
                </a:extLst>
              </p:cNvPr>
              <p:cNvSpPr/>
              <p:nvPr/>
            </p:nvSpPr>
            <p:spPr>
              <a:xfrm>
                <a:off x="863267" y="1358910"/>
                <a:ext cx="1166093" cy="61624"/>
              </a:xfrm>
              <a:custGeom>
                <a:avLst/>
                <a:gdLst>
                  <a:gd name="connsiteX0" fmla="*/ 30812 w 652174"/>
                  <a:gd name="connsiteY0" fmla="*/ 0 h 61624"/>
                  <a:gd name="connsiteX1" fmla="*/ 621362 w 652174"/>
                  <a:gd name="connsiteY1" fmla="*/ 0 h 61624"/>
                  <a:gd name="connsiteX2" fmla="*/ 652174 w 652174"/>
                  <a:gd name="connsiteY2" fmla="*/ 30812 h 61624"/>
                  <a:gd name="connsiteX3" fmla="*/ 621362 w 652174"/>
                  <a:gd name="connsiteY3" fmla="*/ 61624 h 61624"/>
                  <a:gd name="connsiteX4" fmla="*/ 30812 w 652174"/>
                  <a:gd name="connsiteY4" fmla="*/ 61624 h 61624"/>
                  <a:gd name="connsiteX5" fmla="*/ 0 w 652174"/>
                  <a:gd name="connsiteY5" fmla="*/ 30812 h 61624"/>
                  <a:gd name="connsiteX6" fmla="*/ 30812 w 652174"/>
                  <a:gd name="connsiteY6" fmla="*/ 0 h 6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174" h="61624">
                    <a:moveTo>
                      <a:pt x="30812" y="0"/>
                    </a:moveTo>
                    <a:lnTo>
                      <a:pt x="621362" y="0"/>
                    </a:lnTo>
                    <a:cubicBezTo>
                      <a:pt x="638379" y="0"/>
                      <a:pt x="652174" y="13795"/>
                      <a:pt x="652174" y="30812"/>
                    </a:cubicBezTo>
                    <a:cubicBezTo>
                      <a:pt x="652174" y="47829"/>
                      <a:pt x="638379" y="61624"/>
                      <a:pt x="621362" y="61624"/>
                    </a:cubicBezTo>
                    <a:lnTo>
                      <a:pt x="30812" y="61624"/>
                    </a:lnTo>
                    <a:cubicBezTo>
                      <a:pt x="13795" y="61624"/>
                      <a:pt x="0" y="47829"/>
                      <a:pt x="0" y="30812"/>
                    </a:cubicBezTo>
                    <a:cubicBezTo>
                      <a:pt x="0" y="13795"/>
                      <a:pt x="13795" y="0"/>
                      <a:pt x="30812" y="0"/>
                    </a:cubicBezTo>
                    <a:close/>
                  </a:path>
                </a:pathLst>
              </a:custGeom>
              <a:solidFill>
                <a:srgbClr val="BE17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grpSp>
        <p:sp>
          <p:nvSpPr>
            <p:cNvPr id="18" name="TextBox 17">
              <a:extLst>
                <a:ext uri="{FF2B5EF4-FFF2-40B4-BE49-F238E27FC236}">
                  <a16:creationId xmlns:a16="http://schemas.microsoft.com/office/drawing/2014/main" id="{E26C4B2E-C4E4-4552-B2AC-B5BD37B018B0}"/>
                </a:ext>
              </a:extLst>
            </p:cNvPr>
            <p:cNvSpPr txBox="1"/>
            <p:nvPr/>
          </p:nvSpPr>
          <p:spPr>
            <a:xfrm>
              <a:off x="749826" y="823003"/>
              <a:ext cx="6057755" cy="369332"/>
            </a:xfrm>
            <a:prstGeom prst="rect">
              <a:avLst/>
            </a:prstGeom>
            <a:noFill/>
          </p:spPr>
          <p:txBody>
            <a:bodyPr wrap="square" rtlCol="0">
              <a:spAutoFit/>
            </a:bodyPr>
            <a:lstStyle/>
            <a:p>
              <a:r>
                <a:rPr lang="en-US" dirty="0">
                  <a:solidFill>
                    <a:schemeClr val="tx1">
                      <a:lumMod val="85000"/>
                      <a:lumOff val="15000"/>
                    </a:schemeClr>
                  </a:solidFill>
                  <a:latin typeface="Futura"/>
                </a:rPr>
                <a:t>Further Consideration</a:t>
              </a:r>
            </a:p>
          </p:txBody>
        </p:sp>
      </p:grpSp>
      <p:sp>
        <p:nvSpPr>
          <p:cNvPr id="21" name="Isosceles Triangle 20">
            <a:extLst>
              <a:ext uri="{FF2B5EF4-FFF2-40B4-BE49-F238E27FC236}">
                <a16:creationId xmlns:a16="http://schemas.microsoft.com/office/drawing/2014/main" id="{A480865B-BA5B-47C4-9578-3BB2C132BC4D}"/>
              </a:ext>
            </a:extLst>
          </p:cNvPr>
          <p:cNvSpPr/>
          <p:nvPr/>
        </p:nvSpPr>
        <p:spPr>
          <a:xfrm rot="5400000">
            <a:off x="786289" y="1520296"/>
            <a:ext cx="302004" cy="260348"/>
          </a:xfrm>
          <a:prstGeom prst="triangle">
            <a:avLst/>
          </a:prstGeom>
          <a:solidFill>
            <a:srgbClr val="C00000"/>
          </a:solidFill>
          <a:ln>
            <a:solidFill>
              <a:srgbClr val="BE17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6DC7530B-60B8-6541-9837-6D4BFD0862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8200" y="2012624"/>
            <a:ext cx="5437213" cy="4111211"/>
          </a:xfrm>
          <a:prstGeom prst="rect">
            <a:avLst/>
          </a:prstGeom>
        </p:spPr>
      </p:pic>
    </p:spTree>
    <p:extLst>
      <p:ext uri="{BB962C8B-B14F-4D97-AF65-F5344CB8AC3E}">
        <p14:creationId xmlns:p14="http://schemas.microsoft.com/office/powerpoint/2010/main" val="48978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descr="A picture containing building, computer, table, city&#10;&#10;Description automatically generated">
            <a:extLst>
              <a:ext uri="{FF2B5EF4-FFF2-40B4-BE49-F238E27FC236}">
                <a16:creationId xmlns:a16="http://schemas.microsoft.com/office/drawing/2014/main" id="{2B8D85C1-58EB-4CDE-BCEE-3009C9FDA5C2}"/>
              </a:ext>
            </a:extLst>
          </p:cNvPr>
          <p:cNvPicPr>
            <a:picLocks noGrp="1" noChangeAspect="1"/>
          </p:cNvPicPr>
          <p:nvPr>
            <p:ph type="pic" sz="quarter" idx="10"/>
          </p:nvPr>
        </p:nvPicPr>
        <p:blipFill>
          <a:blip r:embed="rId2">
            <a:extLst>
              <a:ext uri="{28A0092B-C50C-407E-A947-70E740481C1C}">
                <a14:useLocalDpi xmlns:a14="http://schemas.microsoft.com/office/drawing/2010/main"/>
              </a:ext>
            </a:extLst>
          </a:blip>
          <a:srcRect/>
          <a:stretch>
            <a:fillRect/>
          </a:stretch>
        </p:blipFill>
        <p:spPr/>
      </p:pic>
      <p:sp>
        <p:nvSpPr>
          <p:cNvPr id="45" name="Rectangle 44">
            <a:extLst>
              <a:ext uri="{FF2B5EF4-FFF2-40B4-BE49-F238E27FC236}">
                <a16:creationId xmlns:a16="http://schemas.microsoft.com/office/drawing/2014/main" id="{CEF239FA-0ED3-46B4-921C-25ED4E10A236}"/>
              </a:ext>
            </a:extLst>
          </p:cNvPr>
          <p:cNvSpPr/>
          <p:nvPr/>
        </p:nvSpPr>
        <p:spPr>
          <a:xfrm>
            <a:off x="4787210" y="1618278"/>
            <a:ext cx="2621017" cy="3748266"/>
          </a:xfrm>
          <a:custGeom>
            <a:avLst/>
            <a:gdLst>
              <a:gd name="connsiteX0" fmla="*/ 0 w 2617581"/>
              <a:gd name="connsiteY0" fmla="*/ 0 h 3748266"/>
              <a:gd name="connsiteX1" fmla="*/ 2617581 w 2617581"/>
              <a:gd name="connsiteY1" fmla="*/ 0 h 3748266"/>
              <a:gd name="connsiteX2" fmla="*/ 2617581 w 2617581"/>
              <a:gd name="connsiteY2" fmla="*/ 3748266 h 3748266"/>
              <a:gd name="connsiteX3" fmla="*/ 0 w 2617581"/>
              <a:gd name="connsiteY3" fmla="*/ 3748266 h 3748266"/>
              <a:gd name="connsiteX4" fmla="*/ 0 w 2617581"/>
              <a:gd name="connsiteY4" fmla="*/ 0 h 3748266"/>
              <a:gd name="connsiteX0" fmla="*/ 0 w 2617581"/>
              <a:gd name="connsiteY0" fmla="*/ 0 h 3748266"/>
              <a:gd name="connsiteX1" fmla="*/ 2617581 w 2617581"/>
              <a:gd name="connsiteY1" fmla="*/ 0 h 3748266"/>
              <a:gd name="connsiteX2" fmla="*/ 2610540 w 2617581"/>
              <a:gd name="connsiteY2" fmla="*/ 305772 h 3748266"/>
              <a:gd name="connsiteX3" fmla="*/ 2617581 w 2617581"/>
              <a:gd name="connsiteY3" fmla="*/ 3748266 h 3748266"/>
              <a:gd name="connsiteX4" fmla="*/ 0 w 2617581"/>
              <a:gd name="connsiteY4" fmla="*/ 3748266 h 3748266"/>
              <a:gd name="connsiteX5" fmla="*/ 0 w 2617581"/>
              <a:gd name="connsiteY5" fmla="*/ 0 h 3748266"/>
              <a:gd name="connsiteX0" fmla="*/ 0 w 2617581"/>
              <a:gd name="connsiteY0" fmla="*/ 0 h 3748266"/>
              <a:gd name="connsiteX1" fmla="*/ 2617581 w 2617581"/>
              <a:gd name="connsiteY1" fmla="*/ 0 h 3748266"/>
              <a:gd name="connsiteX2" fmla="*/ 2610540 w 2617581"/>
              <a:gd name="connsiteY2" fmla="*/ 305772 h 3748266"/>
              <a:gd name="connsiteX3" fmla="*/ 2604190 w 2617581"/>
              <a:gd name="connsiteY3" fmla="*/ 1925022 h 3748266"/>
              <a:gd name="connsiteX4" fmla="*/ 2617581 w 2617581"/>
              <a:gd name="connsiteY4" fmla="*/ 3748266 h 3748266"/>
              <a:gd name="connsiteX5" fmla="*/ 0 w 2617581"/>
              <a:gd name="connsiteY5" fmla="*/ 3748266 h 3748266"/>
              <a:gd name="connsiteX6" fmla="*/ 0 w 2617581"/>
              <a:gd name="connsiteY6" fmla="*/ 0 h 3748266"/>
              <a:gd name="connsiteX0" fmla="*/ 0 w 2617581"/>
              <a:gd name="connsiteY0" fmla="*/ 0 h 3748266"/>
              <a:gd name="connsiteX1" fmla="*/ 2617581 w 2617581"/>
              <a:gd name="connsiteY1" fmla="*/ 0 h 3748266"/>
              <a:gd name="connsiteX2" fmla="*/ 2610540 w 2617581"/>
              <a:gd name="connsiteY2" fmla="*/ 305772 h 3748266"/>
              <a:gd name="connsiteX3" fmla="*/ 2604190 w 2617581"/>
              <a:gd name="connsiteY3" fmla="*/ 1925022 h 3748266"/>
              <a:gd name="connsiteX4" fmla="*/ 2617581 w 2617581"/>
              <a:gd name="connsiteY4" fmla="*/ 3748266 h 3748266"/>
              <a:gd name="connsiteX5" fmla="*/ 0 w 2617581"/>
              <a:gd name="connsiteY5" fmla="*/ 3748266 h 3748266"/>
              <a:gd name="connsiteX6" fmla="*/ 0 w 2617581"/>
              <a:gd name="connsiteY6" fmla="*/ 0 h 3748266"/>
              <a:gd name="connsiteX0" fmla="*/ 2604190 w 2701980"/>
              <a:gd name="connsiteY0" fmla="*/ 1925022 h 3748266"/>
              <a:gd name="connsiteX1" fmla="*/ 2617581 w 2701980"/>
              <a:gd name="connsiteY1" fmla="*/ 3748266 h 3748266"/>
              <a:gd name="connsiteX2" fmla="*/ 0 w 2701980"/>
              <a:gd name="connsiteY2" fmla="*/ 3748266 h 3748266"/>
              <a:gd name="connsiteX3" fmla="*/ 0 w 2701980"/>
              <a:gd name="connsiteY3" fmla="*/ 0 h 3748266"/>
              <a:gd name="connsiteX4" fmla="*/ 2617581 w 2701980"/>
              <a:gd name="connsiteY4" fmla="*/ 0 h 3748266"/>
              <a:gd name="connsiteX5" fmla="*/ 2701980 w 2701980"/>
              <a:gd name="connsiteY5" fmla="*/ 397212 h 3748266"/>
              <a:gd name="connsiteX0" fmla="*/ 2604190 w 2701980"/>
              <a:gd name="connsiteY0" fmla="*/ 1925022 h 3748266"/>
              <a:gd name="connsiteX1" fmla="*/ 2617581 w 2701980"/>
              <a:gd name="connsiteY1" fmla="*/ 3748266 h 3748266"/>
              <a:gd name="connsiteX2" fmla="*/ 0 w 2701980"/>
              <a:gd name="connsiteY2" fmla="*/ 3748266 h 3748266"/>
              <a:gd name="connsiteX3" fmla="*/ 0 w 2701980"/>
              <a:gd name="connsiteY3" fmla="*/ 0 h 3748266"/>
              <a:gd name="connsiteX4" fmla="*/ 2617581 w 2701980"/>
              <a:gd name="connsiteY4" fmla="*/ 0 h 3748266"/>
              <a:gd name="connsiteX5" fmla="*/ 2701980 w 2701980"/>
              <a:gd name="connsiteY5" fmla="*/ 397212 h 3748266"/>
              <a:gd name="connsiteX0" fmla="*/ 2604190 w 2701980"/>
              <a:gd name="connsiteY0" fmla="*/ 1925022 h 3748266"/>
              <a:gd name="connsiteX1" fmla="*/ 2617581 w 2701980"/>
              <a:gd name="connsiteY1" fmla="*/ 3748266 h 3748266"/>
              <a:gd name="connsiteX2" fmla="*/ 0 w 2701980"/>
              <a:gd name="connsiteY2" fmla="*/ 3748266 h 3748266"/>
              <a:gd name="connsiteX3" fmla="*/ 0 w 2701980"/>
              <a:gd name="connsiteY3" fmla="*/ 0 h 3748266"/>
              <a:gd name="connsiteX4" fmla="*/ 2617581 w 2701980"/>
              <a:gd name="connsiteY4" fmla="*/ 0 h 3748266"/>
              <a:gd name="connsiteX5" fmla="*/ 2701980 w 2701980"/>
              <a:gd name="connsiteY5" fmla="*/ 397212 h 3748266"/>
              <a:gd name="connsiteX0" fmla="*/ 2604190 w 2621017"/>
              <a:gd name="connsiteY0" fmla="*/ 1925022 h 3748266"/>
              <a:gd name="connsiteX1" fmla="*/ 2617581 w 2621017"/>
              <a:gd name="connsiteY1" fmla="*/ 3748266 h 3748266"/>
              <a:gd name="connsiteX2" fmla="*/ 0 w 2621017"/>
              <a:gd name="connsiteY2" fmla="*/ 3748266 h 3748266"/>
              <a:gd name="connsiteX3" fmla="*/ 0 w 2621017"/>
              <a:gd name="connsiteY3" fmla="*/ 0 h 3748266"/>
              <a:gd name="connsiteX4" fmla="*/ 2617581 w 2621017"/>
              <a:gd name="connsiteY4" fmla="*/ 0 h 3748266"/>
              <a:gd name="connsiteX5" fmla="*/ 2621017 w 2621017"/>
              <a:gd name="connsiteY5" fmla="*/ 456743 h 3748266"/>
              <a:gd name="connsiteX0" fmla="*/ 2604190 w 2621017"/>
              <a:gd name="connsiteY0" fmla="*/ 1925022 h 3748266"/>
              <a:gd name="connsiteX1" fmla="*/ 2617581 w 2621017"/>
              <a:gd name="connsiteY1" fmla="*/ 3748266 h 3748266"/>
              <a:gd name="connsiteX2" fmla="*/ 0 w 2621017"/>
              <a:gd name="connsiteY2" fmla="*/ 3748266 h 3748266"/>
              <a:gd name="connsiteX3" fmla="*/ 0 w 2621017"/>
              <a:gd name="connsiteY3" fmla="*/ 0 h 3748266"/>
              <a:gd name="connsiteX4" fmla="*/ 2617581 w 2621017"/>
              <a:gd name="connsiteY4" fmla="*/ 0 h 3748266"/>
              <a:gd name="connsiteX5" fmla="*/ 2621017 w 2621017"/>
              <a:gd name="connsiteY5" fmla="*/ 475793 h 3748266"/>
              <a:gd name="connsiteX0" fmla="*/ 2604190 w 2621017"/>
              <a:gd name="connsiteY0" fmla="*/ 1925022 h 3748266"/>
              <a:gd name="connsiteX1" fmla="*/ 2617581 w 2621017"/>
              <a:gd name="connsiteY1" fmla="*/ 3748266 h 3748266"/>
              <a:gd name="connsiteX2" fmla="*/ 0 w 2621017"/>
              <a:gd name="connsiteY2" fmla="*/ 3748266 h 3748266"/>
              <a:gd name="connsiteX3" fmla="*/ 0 w 2621017"/>
              <a:gd name="connsiteY3" fmla="*/ 0 h 3748266"/>
              <a:gd name="connsiteX4" fmla="*/ 2617581 w 2621017"/>
              <a:gd name="connsiteY4" fmla="*/ 0 h 3748266"/>
              <a:gd name="connsiteX5" fmla="*/ 2621017 w 2621017"/>
              <a:gd name="connsiteY5" fmla="*/ 475793 h 3748266"/>
              <a:gd name="connsiteX0" fmla="*/ 2604190 w 2621017"/>
              <a:gd name="connsiteY0" fmla="*/ 1925022 h 3748266"/>
              <a:gd name="connsiteX1" fmla="*/ 2617581 w 2621017"/>
              <a:gd name="connsiteY1" fmla="*/ 3748266 h 3748266"/>
              <a:gd name="connsiteX2" fmla="*/ 0 w 2621017"/>
              <a:gd name="connsiteY2" fmla="*/ 3748266 h 3748266"/>
              <a:gd name="connsiteX3" fmla="*/ 0 w 2621017"/>
              <a:gd name="connsiteY3" fmla="*/ 0 h 3748266"/>
              <a:gd name="connsiteX4" fmla="*/ 2617581 w 2621017"/>
              <a:gd name="connsiteY4" fmla="*/ 0 h 3748266"/>
              <a:gd name="connsiteX5" fmla="*/ 2621017 w 2621017"/>
              <a:gd name="connsiteY5" fmla="*/ 300533 h 3748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1017" h="3748266">
                <a:moveTo>
                  <a:pt x="2604190" y="1925022"/>
                </a:moveTo>
                <a:cubicBezTo>
                  <a:pt x="2608654" y="2532770"/>
                  <a:pt x="2613117" y="3140518"/>
                  <a:pt x="2617581" y="3748266"/>
                </a:cubicBezTo>
                <a:lnTo>
                  <a:pt x="0" y="3748266"/>
                </a:lnTo>
                <a:lnTo>
                  <a:pt x="0" y="0"/>
                </a:lnTo>
                <a:lnTo>
                  <a:pt x="2617581" y="0"/>
                </a:lnTo>
                <a:cubicBezTo>
                  <a:pt x="2618726" y="152248"/>
                  <a:pt x="2619872" y="148285"/>
                  <a:pt x="2621017" y="300533"/>
                </a:cubicBezTo>
              </a:path>
            </a:pathLst>
          </a:cu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文本框 5">
            <a:extLst>
              <a:ext uri="{FF2B5EF4-FFF2-40B4-BE49-F238E27FC236}">
                <a16:creationId xmlns:a16="http://schemas.microsoft.com/office/drawing/2014/main" id="{FEAEE3A0-CB14-41EE-B7EC-CA9AE6C7937A}"/>
              </a:ext>
            </a:extLst>
          </p:cNvPr>
          <p:cNvSpPr txBox="1">
            <a:spLocks noChangeArrowheads="1"/>
          </p:cNvSpPr>
          <p:nvPr/>
        </p:nvSpPr>
        <p:spPr bwMode="auto">
          <a:xfrm>
            <a:off x="4887324" y="3720967"/>
            <a:ext cx="241735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a:r>
              <a:rPr lang="en-US" altLang="zh-CN" sz="2000" dirty="0">
                <a:latin typeface="Agency FB" panose="020B0503020202020204" pitchFamily="34" charset="0"/>
                <a:ea typeface="微软雅黑" pitchFamily="34" charset="-122"/>
                <a:cs typeface="Arial" pitchFamily="34" charset="0"/>
              </a:rPr>
              <a:t>How to leverage risk</a:t>
            </a:r>
          </a:p>
          <a:p>
            <a:pPr algn="ctr"/>
            <a:r>
              <a:rPr lang="en-US" altLang="zh-CN" sz="2000" dirty="0">
                <a:latin typeface="Agency FB" panose="020B0503020202020204" pitchFamily="34" charset="0"/>
                <a:ea typeface="微软雅黑" pitchFamily="34" charset="-122"/>
                <a:cs typeface="Arial" pitchFamily="34" charset="0"/>
              </a:rPr>
              <a:t>under extreme</a:t>
            </a:r>
          </a:p>
          <a:p>
            <a:pPr algn="ctr"/>
            <a:r>
              <a:rPr lang="en-US" altLang="zh-CN" sz="2000" dirty="0">
                <a:latin typeface="Agency FB" panose="020B0503020202020204" pitchFamily="34" charset="0"/>
                <a:ea typeface="微软雅黑" pitchFamily="34" charset="-122"/>
                <a:cs typeface="Arial" pitchFamily="34" charset="0"/>
              </a:rPr>
              <a:t>market situation</a:t>
            </a:r>
            <a:endParaRPr lang="zh-CN" altLang="en-US" sz="2000" dirty="0">
              <a:latin typeface="Agency FB" panose="020B0503020202020204" pitchFamily="34" charset="0"/>
              <a:ea typeface="微软雅黑" pitchFamily="34" charset="-122"/>
              <a:cs typeface="Arial" pitchFamily="34" charset="0"/>
            </a:endParaRPr>
          </a:p>
        </p:txBody>
      </p:sp>
      <p:sp>
        <p:nvSpPr>
          <p:cNvPr id="41" name="Rectangle 40">
            <a:extLst>
              <a:ext uri="{FF2B5EF4-FFF2-40B4-BE49-F238E27FC236}">
                <a16:creationId xmlns:a16="http://schemas.microsoft.com/office/drawing/2014/main" id="{A8B8C8F1-D9D9-46A9-B227-E75BCF925C81}"/>
              </a:ext>
            </a:extLst>
          </p:cNvPr>
          <p:cNvSpPr/>
          <p:nvPr/>
        </p:nvSpPr>
        <p:spPr>
          <a:xfrm>
            <a:off x="5977217" y="3244334"/>
            <a:ext cx="237566" cy="369332"/>
          </a:xfrm>
          <a:prstGeom prst="rect">
            <a:avLst/>
          </a:prstGeom>
        </p:spPr>
        <p:txBody>
          <a:bodyPr wrap="none">
            <a:spAutoFit/>
          </a:bodyPr>
          <a:lstStyle/>
          <a:p>
            <a:r>
              <a:rPr lang="en-US" b="0" i="0" u="none" strike="noStrike" dirty="0">
                <a:solidFill>
                  <a:srgbClr val="000000"/>
                </a:solidFill>
                <a:effectLst/>
              </a:rPr>
              <a:t> </a:t>
            </a:r>
            <a:endParaRPr lang="en-US" dirty="0"/>
          </a:p>
        </p:txBody>
      </p:sp>
      <p:cxnSp>
        <p:nvCxnSpPr>
          <p:cNvPr id="52" name="Straight Connector 51">
            <a:extLst>
              <a:ext uri="{FF2B5EF4-FFF2-40B4-BE49-F238E27FC236}">
                <a16:creationId xmlns:a16="http://schemas.microsoft.com/office/drawing/2014/main" id="{5F047964-8F0F-46A8-8444-F081E42F11D3}"/>
              </a:ext>
            </a:extLst>
          </p:cNvPr>
          <p:cNvCxnSpPr>
            <a:cxnSpLocks/>
          </p:cNvCxnSpPr>
          <p:nvPr/>
        </p:nvCxnSpPr>
        <p:spPr>
          <a:xfrm>
            <a:off x="5911453" y="3393440"/>
            <a:ext cx="36909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A39426BF-96E3-49D3-BF46-AA82378AFA2C}"/>
              </a:ext>
            </a:extLst>
          </p:cNvPr>
          <p:cNvSpPr txBox="1"/>
          <p:nvPr/>
        </p:nvSpPr>
        <p:spPr>
          <a:xfrm>
            <a:off x="7173786" y="2054380"/>
            <a:ext cx="461665" cy="1315614"/>
          </a:xfrm>
          <a:prstGeom prst="rect">
            <a:avLst/>
          </a:prstGeom>
          <a:noFill/>
        </p:spPr>
        <p:txBody>
          <a:bodyPr vert="eaVert" wrap="square" rtlCol="0">
            <a:spAutoFit/>
          </a:bodyPr>
          <a:lstStyle/>
          <a:p>
            <a:r>
              <a:rPr lang="en-US" spc="300" dirty="0">
                <a:solidFill>
                  <a:srgbClr val="575856"/>
                </a:solidFill>
                <a:latin typeface="Agency FB" panose="020B0503020202020204" pitchFamily="34" charset="0"/>
              </a:rPr>
              <a:t>Part Five</a:t>
            </a:r>
          </a:p>
        </p:txBody>
      </p:sp>
      <p:sp>
        <p:nvSpPr>
          <p:cNvPr id="56" name="Rectangle 55">
            <a:extLst>
              <a:ext uri="{FF2B5EF4-FFF2-40B4-BE49-F238E27FC236}">
                <a16:creationId xmlns:a16="http://schemas.microsoft.com/office/drawing/2014/main" id="{6B071138-8CE1-4A4A-AAEC-455C35290209}"/>
              </a:ext>
            </a:extLst>
          </p:cNvPr>
          <p:cNvSpPr/>
          <p:nvPr/>
        </p:nvSpPr>
        <p:spPr>
          <a:xfrm>
            <a:off x="4998108" y="1860135"/>
            <a:ext cx="2195783" cy="3144269"/>
          </a:xfrm>
          <a:prstGeom prst="rect">
            <a:avLst/>
          </a:prstGeom>
          <a:noFill/>
          <a:ln w="38100">
            <a:gradFill>
              <a:gsLst>
                <a:gs pos="0">
                  <a:schemeClr val="accent1">
                    <a:lumMod val="5000"/>
                    <a:lumOff val="95000"/>
                    <a:alpha val="80000"/>
                  </a:schemeClr>
                </a:gs>
                <a:gs pos="27000">
                  <a:srgbClr val="FFFFFF">
                    <a:alpha val="20000"/>
                  </a:srgbClr>
                </a:gs>
                <a:gs pos="75000">
                  <a:schemeClr val="bg1">
                    <a:alpha val="20000"/>
                  </a:schemeClr>
                </a:gs>
                <a:gs pos="99000">
                  <a:schemeClr val="bg1">
                    <a:alpha val="80000"/>
                  </a:schemeClr>
                </a:gs>
                <a:gs pos="51000">
                  <a:schemeClr val="bg1">
                    <a:alpha val="0"/>
                  </a:schemeClr>
                </a:gs>
              </a:gsLst>
              <a:lin ang="1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378560F0-2755-4082-BC3C-7343BA52C7E9}"/>
              </a:ext>
            </a:extLst>
          </p:cNvPr>
          <p:cNvSpPr/>
          <p:nvPr/>
        </p:nvSpPr>
        <p:spPr>
          <a:xfrm rot="21437097">
            <a:off x="4339015" y="913071"/>
            <a:ext cx="3513971" cy="5031859"/>
          </a:xfrm>
          <a:prstGeom prst="rect">
            <a:avLst/>
          </a:prstGeom>
          <a:noFill/>
          <a:ln w="38100">
            <a:gradFill>
              <a:gsLst>
                <a:gs pos="38000">
                  <a:srgbClr val="FBFCFE">
                    <a:alpha val="0"/>
                  </a:srgbClr>
                </a:gs>
                <a:gs pos="0">
                  <a:schemeClr val="accent1">
                    <a:lumMod val="5000"/>
                    <a:lumOff val="95000"/>
                    <a:alpha val="70000"/>
                  </a:schemeClr>
                </a:gs>
                <a:gs pos="19000">
                  <a:srgbClr val="FFFFFF">
                    <a:alpha val="20000"/>
                  </a:srgbClr>
                </a:gs>
                <a:gs pos="82000">
                  <a:schemeClr val="bg1">
                    <a:alpha val="20000"/>
                  </a:schemeClr>
                </a:gs>
                <a:gs pos="99000">
                  <a:schemeClr val="bg1">
                    <a:alpha val="70000"/>
                  </a:schemeClr>
                </a:gs>
                <a:gs pos="62000">
                  <a:schemeClr val="bg1">
                    <a:alpha val="0"/>
                  </a:schemeClr>
                </a:gs>
              </a:gsLst>
              <a:lin ang="1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9466F21-C603-406E-AC8E-82BD9F7A43BD}"/>
              </a:ext>
            </a:extLst>
          </p:cNvPr>
          <p:cNvSpPr/>
          <p:nvPr/>
        </p:nvSpPr>
        <p:spPr>
          <a:xfrm rot="21025680">
            <a:off x="3927842" y="324288"/>
            <a:ext cx="4336317" cy="6209424"/>
          </a:xfrm>
          <a:prstGeom prst="rect">
            <a:avLst/>
          </a:prstGeom>
          <a:noFill/>
          <a:ln w="38100">
            <a:gradFill>
              <a:gsLst>
                <a:gs pos="0">
                  <a:schemeClr val="accent1">
                    <a:lumMod val="5000"/>
                    <a:lumOff val="95000"/>
                    <a:alpha val="80000"/>
                  </a:schemeClr>
                </a:gs>
                <a:gs pos="27000">
                  <a:srgbClr val="FFFFFF">
                    <a:alpha val="20000"/>
                  </a:srgbClr>
                </a:gs>
                <a:gs pos="75000">
                  <a:schemeClr val="bg1">
                    <a:alpha val="20000"/>
                  </a:schemeClr>
                </a:gs>
                <a:gs pos="99000">
                  <a:schemeClr val="bg1">
                    <a:alpha val="80000"/>
                  </a:schemeClr>
                </a:gs>
                <a:gs pos="44000">
                  <a:srgbClr val="FFFFFF">
                    <a:alpha val="0"/>
                  </a:srgbClr>
                </a:gs>
                <a:gs pos="60000">
                  <a:schemeClr val="bg1">
                    <a:alpha val="0"/>
                  </a:schemeClr>
                </a:gs>
              </a:gsLst>
              <a:lin ang="1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4F77C066-3671-4634-ABC2-5D20C872110F}"/>
              </a:ext>
            </a:extLst>
          </p:cNvPr>
          <p:cNvSpPr/>
          <p:nvPr/>
        </p:nvSpPr>
        <p:spPr>
          <a:xfrm rot="20400405">
            <a:off x="3423174" y="-398374"/>
            <a:ext cx="5345652" cy="7654749"/>
          </a:xfrm>
          <a:prstGeom prst="rect">
            <a:avLst/>
          </a:prstGeom>
          <a:noFill/>
          <a:ln w="38100">
            <a:gradFill>
              <a:gsLst>
                <a:gs pos="0">
                  <a:schemeClr val="accent1">
                    <a:lumMod val="5000"/>
                    <a:lumOff val="95000"/>
                    <a:alpha val="80000"/>
                  </a:schemeClr>
                </a:gs>
                <a:gs pos="27000">
                  <a:srgbClr val="FFFFFF">
                    <a:alpha val="20000"/>
                  </a:srgbClr>
                </a:gs>
                <a:gs pos="75000">
                  <a:schemeClr val="bg1">
                    <a:alpha val="20000"/>
                  </a:schemeClr>
                </a:gs>
                <a:gs pos="99000">
                  <a:schemeClr val="bg1">
                    <a:alpha val="80000"/>
                  </a:schemeClr>
                </a:gs>
                <a:gs pos="51000">
                  <a:schemeClr val="bg1">
                    <a:alpha val="0"/>
                  </a:schemeClr>
                </a:gs>
              </a:gsLst>
              <a:lin ang="1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2A8F9AF9-225A-4675-A270-0156B161122E}"/>
              </a:ext>
            </a:extLst>
          </p:cNvPr>
          <p:cNvGrpSpPr/>
          <p:nvPr/>
        </p:nvGrpSpPr>
        <p:grpSpPr>
          <a:xfrm>
            <a:off x="11212069" y="5909370"/>
            <a:ext cx="45720" cy="236220"/>
            <a:chOff x="929640" y="5958840"/>
            <a:chExt cx="45720" cy="236220"/>
          </a:xfrm>
        </p:grpSpPr>
        <p:sp>
          <p:nvSpPr>
            <p:cNvPr id="64" name="Oval 63">
              <a:extLst>
                <a:ext uri="{FF2B5EF4-FFF2-40B4-BE49-F238E27FC236}">
                  <a16:creationId xmlns:a16="http://schemas.microsoft.com/office/drawing/2014/main" id="{B4B2B9E5-BC4D-434B-BA67-C5DF6DBF29C8}"/>
                </a:ext>
              </a:extLst>
            </p:cNvPr>
            <p:cNvSpPr/>
            <p:nvPr/>
          </p:nvSpPr>
          <p:spPr>
            <a:xfrm>
              <a:off x="929640" y="6149340"/>
              <a:ext cx="45720" cy="457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0F10CD53-60E2-4E1E-9211-FE28CA4511D4}"/>
                </a:ext>
              </a:extLst>
            </p:cNvPr>
            <p:cNvSpPr/>
            <p:nvPr/>
          </p:nvSpPr>
          <p:spPr>
            <a:xfrm>
              <a:off x="929640" y="6054090"/>
              <a:ext cx="45720" cy="457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96FECAF1-FCC8-4371-A1FC-6FB538E2A466}"/>
                </a:ext>
              </a:extLst>
            </p:cNvPr>
            <p:cNvSpPr/>
            <p:nvPr/>
          </p:nvSpPr>
          <p:spPr>
            <a:xfrm>
              <a:off x="929640" y="5958840"/>
              <a:ext cx="45720" cy="457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Rectangle 66">
            <a:extLst>
              <a:ext uri="{FF2B5EF4-FFF2-40B4-BE49-F238E27FC236}">
                <a16:creationId xmlns:a16="http://schemas.microsoft.com/office/drawing/2014/main" id="{DF996AE1-5701-4496-BAD8-F0EC0D6E6ADF}"/>
              </a:ext>
            </a:extLst>
          </p:cNvPr>
          <p:cNvSpPr/>
          <p:nvPr/>
        </p:nvSpPr>
        <p:spPr>
          <a:xfrm rot="10800000">
            <a:off x="11239500" y="2929950"/>
            <a:ext cx="18288" cy="27432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47C26D43-27E3-4DBF-BDD2-9CC429475879}"/>
              </a:ext>
            </a:extLst>
          </p:cNvPr>
          <p:cNvSpPr/>
          <p:nvPr/>
        </p:nvSpPr>
        <p:spPr>
          <a:xfrm>
            <a:off x="947545" y="989509"/>
            <a:ext cx="18288" cy="27432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7747E4E3-3328-4200-B199-ABC368A0EB1D}"/>
              </a:ext>
            </a:extLst>
          </p:cNvPr>
          <p:cNvGrpSpPr/>
          <p:nvPr/>
        </p:nvGrpSpPr>
        <p:grpSpPr>
          <a:xfrm rot="10800000">
            <a:off x="932661" y="667699"/>
            <a:ext cx="45720" cy="236220"/>
            <a:chOff x="929640" y="5958840"/>
            <a:chExt cx="45720" cy="236220"/>
          </a:xfrm>
        </p:grpSpPr>
        <p:sp>
          <p:nvSpPr>
            <p:cNvPr id="74" name="Oval 73">
              <a:extLst>
                <a:ext uri="{FF2B5EF4-FFF2-40B4-BE49-F238E27FC236}">
                  <a16:creationId xmlns:a16="http://schemas.microsoft.com/office/drawing/2014/main" id="{E071A660-2F7C-4AB4-8FAF-955858CB68EB}"/>
                </a:ext>
              </a:extLst>
            </p:cNvPr>
            <p:cNvSpPr/>
            <p:nvPr/>
          </p:nvSpPr>
          <p:spPr>
            <a:xfrm>
              <a:off x="929640" y="6149340"/>
              <a:ext cx="45720" cy="457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4C28DF87-0495-4C42-ACAC-009C41E2B887}"/>
                </a:ext>
              </a:extLst>
            </p:cNvPr>
            <p:cNvSpPr/>
            <p:nvPr/>
          </p:nvSpPr>
          <p:spPr>
            <a:xfrm>
              <a:off x="929640" y="6054090"/>
              <a:ext cx="45720" cy="457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6B3F96D4-0B53-4063-8768-C14601C68D32}"/>
                </a:ext>
              </a:extLst>
            </p:cNvPr>
            <p:cNvSpPr/>
            <p:nvPr/>
          </p:nvSpPr>
          <p:spPr>
            <a:xfrm>
              <a:off x="929640" y="5958840"/>
              <a:ext cx="45720" cy="457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4" name="Rectangle 83">
            <a:extLst>
              <a:ext uri="{FF2B5EF4-FFF2-40B4-BE49-F238E27FC236}">
                <a16:creationId xmlns:a16="http://schemas.microsoft.com/office/drawing/2014/main" id="{1AC95FB1-9E8C-4B9F-A5E5-9E8EBD6B0DAD}"/>
              </a:ext>
            </a:extLst>
          </p:cNvPr>
          <p:cNvSpPr/>
          <p:nvPr/>
        </p:nvSpPr>
        <p:spPr>
          <a:xfrm>
            <a:off x="10939827" y="788147"/>
            <a:ext cx="274320" cy="274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文本框 4">
            <a:extLst>
              <a:ext uri="{FF2B5EF4-FFF2-40B4-BE49-F238E27FC236}">
                <a16:creationId xmlns:a16="http://schemas.microsoft.com/office/drawing/2014/main" id="{28340145-1F22-104B-9036-5D25F926261B}"/>
              </a:ext>
            </a:extLst>
          </p:cNvPr>
          <p:cNvSpPr txBox="1">
            <a:spLocks noChangeArrowheads="1"/>
          </p:cNvSpPr>
          <p:nvPr/>
        </p:nvSpPr>
        <p:spPr bwMode="auto">
          <a:xfrm>
            <a:off x="4887325" y="1799964"/>
            <a:ext cx="251746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lnSpc>
                <a:spcPct val="200000"/>
              </a:lnSpc>
            </a:pPr>
            <a:r>
              <a:rPr lang="en-US" altLang="zh-CN" sz="3200" b="1" spc="300" dirty="0">
                <a:solidFill>
                  <a:srgbClr val="BE1722"/>
                </a:solidFill>
                <a:latin typeface="Futura Medium" panose="020B0602020204020303" pitchFamily="34" charset="-79"/>
                <a:ea typeface="微软雅黑" pitchFamily="34" charset="-122"/>
                <a:cs typeface="Futura Medium" panose="020B0602020204020303" pitchFamily="34" charset="-79"/>
              </a:rPr>
              <a:t>RISK</a:t>
            </a:r>
          </a:p>
          <a:p>
            <a:pPr algn="ctr" eaLnBrk="1" hangingPunct="1"/>
            <a:r>
              <a:rPr lang="en-US" altLang="zh-CN" sz="3200" b="1" spc="300" dirty="0">
                <a:solidFill>
                  <a:srgbClr val="BE1722"/>
                </a:solidFill>
                <a:latin typeface="Futura Medium" panose="020B0602020204020303" pitchFamily="34" charset="-79"/>
                <a:ea typeface="微软雅黑" pitchFamily="34" charset="-122"/>
                <a:cs typeface="Futura Medium" panose="020B0602020204020303" pitchFamily="34" charset="-79"/>
              </a:rPr>
              <a:t>ANALYSIS</a:t>
            </a:r>
            <a:endParaRPr lang="zh-CN" altLang="en-US" sz="3200" b="1" spc="300" dirty="0">
              <a:solidFill>
                <a:srgbClr val="BE1722"/>
              </a:solidFill>
              <a:latin typeface="Futura Medium" panose="020B0602020204020303" pitchFamily="34" charset="-79"/>
              <a:ea typeface="微软雅黑" pitchFamily="34" charset="-122"/>
              <a:cs typeface="Futura Medium" panose="020B0602020204020303" pitchFamily="34" charset="-79"/>
            </a:endParaRPr>
          </a:p>
        </p:txBody>
      </p:sp>
    </p:spTree>
    <p:extLst>
      <p:ext uri="{BB962C8B-B14F-4D97-AF65-F5344CB8AC3E}">
        <p14:creationId xmlns:p14="http://schemas.microsoft.com/office/powerpoint/2010/main" val="23870215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60366" y="1414732"/>
            <a:ext cx="8331214" cy="338554"/>
          </a:xfrm>
          <a:prstGeom prst="rect">
            <a:avLst/>
          </a:prstGeom>
        </p:spPr>
        <p:txBody>
          <a:bodyPr wrap="square">
            <a:spAutoFit/>
          </a:bodyPr>
          <a:lstStyle/>
          <a:p>
            <a:r>
              <a:rPr lang="en-US" sz="1600" b="1" dirty="0">
                <a:solidFill>
                  <a:srgbClr val="BE1722"/>
                </a:solidFill>
                <a:latin typeface="Microsoft YaHei UI" panose="020B0503020204020204" pitchFamily="34" charset="-122"/>
                <a:ea typeface="Microsoft YaHei UI" panose="020B0503020204020204" pitchFamily="34" charset="-122"/>
              </a:rPr>
              <a:t>How to minimize risk under extreme market situation, like Coronavirus crisis</a:t>
            </a:r>
          </a:p>
        </p:txBody>
      </p:sp>
      <p:grpSp>
        <p:nvGrpSpPr>
          <p:cNvPr id="22" name="Group 21">
            <a:extLst>
              <a:ext uri="{FF2B5EF4-FFF2-40B4-BE49-F238E27FC236}">
                <a16:creationId xmlns:a16="http://schemas.microsoft.com/office/drawing/2014/main" id="{B5DB9AC7-DE89-1042-9C2C-C987937D7E88}"/>
              </a:ext>
            </a:extLst>
          </p:cNvPr>
          <p:cNvGrpSpPr/>
          <p:nvPr/>
        </p:nvGrpSpPr>
        <p:grpSpPr>
          <a:xfrm>
            <a:off x="715804" y="252293"/>
            <a:ext cx="6091777" cy="940042"/>
            <a:chOff x="715804" y="252293"/>
            <a:chExt cx="6091777" cy="940042"/>
          </a:xfrm>
        </p:grpSpPr>
        <p:grpSp>
          <p:nvGrpSpPr>
            <p:cNvPr id="23" name="Group 22">
              <a:extLst>
                <a:ext uri="{FF2B5EF4-FFF2-40B4-BE49-F238E27FC236}">
                  <a16:creationId xmlns:a16="http://schemas.microsoft.com/office/drawing/2014/main" id="{D765F807-0DD6-9F43-97FE-91E10A4F9B80}"/>
                </a:ext>
              </a:extLst>
            </p:cNvPr>
            <p:cNvGrpSpPr/>
            <p:nvPr/>
          </p:nvGrpSpPr>
          <p:grpSpPr>
            <a:xfrm>
              <a:off x="715804" y="252293"/>
              <a:ext cx="2966250" cy="543496"/>
              <a:chOff x="735390" y="877038"/>
              <a:chExt cx="2966250" cy="543496"/>
            </a:xfrm>
          </p:grpSpPr>
          <p:sp>
            <p:nvSpPr>
              <p:cNvPr id="25" name="TextBox 24">
                <a:extLst>
                  <a:ext uri="{FF2B5EF4-FFF2-40B4-BE49-F238E27FC236}">
                    <a16:creationId xmlns:a16="http://schemas.microsoft.com/office/drawing/2014/main" id="{C40B1398-4EB7-D143-A202-77F954E18A8E}"/>
                  </a:ext>
                </a:extLst>
              </p:cNvPr>
              <p:cNvSpPr txBox="1"/>
              <p:nvPr/>
            </p:nvSpPr>
            <p:spPr>
              <a:xfrm>
                <a:off x="735390" y="877038"/>
                <a:ext cx="2966250" cy="461665"/>
              </a:xfrm>
              <a:prstGeom prst="rect">
                <a:avLst/>
              </a:prstGeom>
              <a:noFill/>
            </p:spPr>
            <p:txBody>
              <a:bodyPr wrap="square" rtlCol="0">
                <a:spAutoFit/>
              </a:bodyPr>
              <a:lstStyle/>
              <a:p>
                <a:r>
                  <a:rPr lang="en-US" sz="2400" b="1" dirty="0">
                    <a:solidFill>
                      <a:schemeClr val="tx1">
                        <a:lumMod val="85000"/>
                        <a:lumOff val="15000"/>
                      </a:schemeClr>
                    </a:solidFill>
                    <a:latin typeface="Futura"/>
                  </a:rPr>
                  <a:t>Part five</a:t>
                </a:r>
              </a:p>
            </p:txBody>
          </p:sp>
          <p:sp>
            <p:nvSpPr>
              <p:cNvPr id="26" name="Freeform 7">
                <a:extLst>
                  <a:ext uri="{FF2B5EF4-FFF2-40B4-BE49-F238E27FC236}">
                    <a16:creationId xmlns:a16="http://schemas.microsoft.com/office/drawing/2014/main" id="{7FAE6A3A-D609-AF45-993A-37D65C6E8F92}"/>
                  </a:ext>
                </a:extLst>
              </p:cNvPr>
              <p:cNvSpPr/>
              <p:nvPr/>
            </p:nvSpPr>
            <p:spPr>
              <a:xfrm>
                <a:off x="863267" y="1358910"/>
                <a:ext cx="1166093" cy="61624"/>
              </a:xfrm>
              <a:custGeom>
                <a:avLst/>
                <a:gdLst>
                  <a:gd name="connsiteX0" fmla="*/ 30812 w 652174"/>
                  <a:gd name="connsiteY0" fmla="*/ 0 h 61624"/>
                  <a:gd name="connsiteX1" fmla="*/ 621362 w 652174"/>
                  <a:gd name="connsiteY1" fmla="*/ 0 h 61624"/>
                  <a:gd name="connsiteX2" fmla="*/ 652174 w 652174"/>
                  <a:gd name="connsiteY2" fmla="*/ 30812 h 61624"/>
                  <a:gd name="connsiteX3" fmla="*/ 621362 w 652174"/>
                  <a:gd name="connsiteY3" fmla="*/ 61624 h 61624"/>
                  <a:gd name="connsiteX4" fmla="*/ 30812 w 652174"/>
                  <a:gd name="connsiteY4" fmla="*/ 61624 h 61624"/>
                  <a:gd name="connsiteX5" fmla="*/ 0 w 652174"/>
                  <a:gd name="connsiteY5" fmla="*/ 30812 h 61624"/>
                  <a:gd name="connsiteX6" fmla="*/ 30812 w 652174"/>
                  <a:gd name="connsiteY6" fmla="*/ 0 h 6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174" h="61624">
                    <a:moveTo>
                      <a:pt x="30812" y="0"/>
                    </a:moveTo>
                    <a:lnTo>
                      <a:pt x="621362" y="0"/>
                    </a:lnTo>
                    <a:cubicBezTo>
                      <a:pt x="638379" y="0"/>
                      <a:pt x="652174" y="13795"/>
                      <a:pt x="652174" y="30812"/>
                    </a:cubicBezTo>
                    <a:cubicBezTo>
                      <a:pt x="652174" y="47829"/>
                      <a:pt x="638379" y="61624"/>
                      <a:pt x="621362" y="61624"/>
                    </a:cubicBezTo>
                    <a:lnTo>
                      <a:pt x="30812" y="61624"/>
                    </a:lnTo>
                    <a:cubicBezTo>
                      <a:pt x="13795" y="61624"/>
                      <a:pt x="0" y="47829"/>
                      <a:pt x="0" y="30812"/>
                    </a:cubicBezTo>
                    <a:cubicBezTo>
                      <a:pt x="0" y="13795"/>
                      <a:pt x="13795" y="0"/>
                      <a:pt x="30812" y="0"/>
                    </a:cubicBezTo>
                    <a:close/>
                  </a:path>
                </a:pathLst>
              </a:custGeom>
              <a:solidFill>
                <a:srgbClr val="BE17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grpSp>
        <p:sp>
          <p:nvSpPr>
            <p:cNvPr id="24" name="TextBox 23">
              <a:extLst>
                <a:ext uri="{FF2B5EF4-FFF2-40B4-BE49-F238E27FC236}">
                  <a16:creationId xmlns:a16="http://schemas.microsoft.com/office/drawing/2014/main" id="{9AA8EECF-BEA2-5246-A169-05A5F947D329}"/>
                </a:ext>
              </a:extLst>
            </p:cNvPr>
            <p:cNvSpPr txBox="1"/>
            <p:nvPr/>
          </p:nvSpPr>
          <p:spPr>
            <a:xfrm>
              <a:off x="749826" y="823003"/>
              <a:ext cx="6057755" cy="369332"/>
            </a:xfrm>
            <a:prstGeom prst="rect">
              <a:avLst/>
            </a:prstGeom>
            <a:noFill/>
          </p:spPr>
          <p:txBody>
            <a:bodyPr wrap="square" rtlCol="0">
              <a:spAutoFit/>
            </a:bodyPr>
            <a:lstStyle/>
            <a:p>
              <a:r>
                <a:rPr lang="en-US" dirty="0">
                  <a:solidFill>
                    <a:schemeClr val="tx1">
                      <a:lumMod val="85000"/>
                      <a:lumOff val="15000"/>
                    </a:schemeClr>
                  </a:solidFill>
                  <a:latin typeface="Futura"/>
                </a:rPr>
                <a:t>Risk Analysis</a:t>
              </a:r>
            </a:p>
          </p:txBody>
        </p:sp>
      </p:grpSp>
      <p:sp>
        <p:nvSpPr>
          <p:cNvPr id="32" name="TextBox 31">
            <a:extLst>
              <a:ext uri="{FF2B5EF4-FFF2-40B4-BE49-F238E27FC236}">
                <a16:creationId xmlns:a16="http://schemas.microsoft.com/office/drawing/2014/main" id="{CCDC4111-94DB-5442-A186-54A9963C0FC2}"/>
              </a:ext>
            </a:extLst>
          </p:cNvPr>
          <p:cNvSpPr txBox="1"/>
          <p:nvPr/>
        </p:nvSpPr>
        <p:spPr>
          <a:xfrm>
            <a:off x="1097637" y="1844147"/>
            <a:ext cx="3565512" cy="400110"/>
          </a:xfrm>
          <a:prstGeom prst="rect">
            <a:avLst/>
          </a:prstGeom>
          <a:noFill/>
        </p:spPr>
        <p:txBody>
          <a:bodyPr wrap="square" rtlCol="0">
            <a:spAutoFit/>
          </a:bodyPr>
          <a:lstStyle/>
          <a:p>
            <a:r>
              <a:rPr lang="en-US" altLang="zh-CN" sz="2000" dirty="0">
                <a:solidFill>
                  <a:schemeClr val="tx1">
                    <a:lumMod val="85000"/>
                    <a:lumOff val="15000"/>
                  </a:schemeClr>
                </a:solidFill>
                <a:latin typeface="Futura"/>
              </a:rPr>
              <a:t>1.</a:t>
            </a:r>
            <a:r>
              <a:rPr lang="zh-CN" altLang="en-US" sz="2000" dirty="0">
                <a:solidFill>
                  <a:schemeClr val="tx1">
                    <a:lumMod val="85000"/>
                    <a:lumOff val="15000"/>
                  </a:schemeClr>
                </a:solidFill>
                <a:latin typeface="Futura"/>
              </a:rPr>
              <a:t> </a:t>
            </a:r>
            <a:r>
              <a:rPr lang="en-US" sz="2000" dirty="0">
                <a:solidFill>
                  <a:schemeClr val="tx1">
                    <a:lumMod val="85000"/>
                    <a:lumOff val="15000"/>
                  </a:schemeClr>
                </a:solidFill>
                <a:latin typeface="Futura"/>
              </a:rPr>
              <a:t>Non-Directional Investing</a:t>
            </a:r>
          </a:p>
        </p:txBody>
      </p:sp>
      <p:sp>
        <p:nvSpPr>
          <p:cNvPr id="33" name="Isosceles Triangle 20">
            <a:extLst>
              <a:ext uri="{FF2B5EF4-FFF2-40B4-BE49-F238E27FC236}">
                <a16:creationId xmlns:a16="http://schemas.microsoft.com/office/drawing/2014/main" id="{4086F110-510A-B14E-8205-E7F4B14D0DC0}"/>
              </a:ext>
            </a:extLst>
          </p:cNvPr>
          <p:cNvSpPr/>
          <p:nvPr/>
        </p:nvSpPr>
        <p:spPr>
          <a:xfrm rot="5400000">
            <a:off x="863966" y="1926753"/>
            <a:ext cx="302004" cy="260348"/>
          </a:xfrm>
          <a:prstGeom prst="triangle">
            <a:avLst/>
          </a:prstGeom>
          <a:solidFill>
            <a:srgbClr val="C00000"/>
          </a:solidFill>
          <a:ln>
            <a:solidFill>
              <a:srgbClr val="BE17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2DDF916-762A-4E4C-BAED-29468962022C}"/>
              </a:ext>
            </a:extLst>
          </p:cNvPr>
          <p:cNvSpPr/>
          <p:nvPr/>
        </p:nvSpPr>
        <p:spPr>
          <a:xfrm>
            <a:off x="6335850" y="3221623"/>
            <a:ext cx="4046432" cy="338554"/>
          </a:xfrm>
          <a:prstGeom prst="rect">
            <a:avLst/>
          </a:prstGeom>
        </p:spPr>
        <p:txBody>
          <a:bodyPr wrap="square">
            <a:spAutoFit/>
          </a:bodyPr>
          <a:lstStyle/>
          <a:p>
            <a:r>
              <a:rPr lang="en-US" sz="1600" dirty="0">
                <a:latin typeface="Microsoft YaHei UI Light" panose="020B0503020204020204" pitchFamily="34" charset="-122"/>
                <a:ea typeface="Microsoft YaHei UI Light" panose="020B0503020204020204" pitchFamily="34" charset="-122"/>
              </a:rPr>
              <a:t>Straddle</a:t>
            </a:r>
          </a:p>
        </p:txBody>
      </p:sp>
      <p:pic>
        <p:nvPicPr>
          <p:cNvPr id="2" name="Picture 1">
            <a:extLst>
              <a:ext uri="{FF2B5EF4-FFF2-40B4-BE49-F238E27FC236}">
                <a16:creationId xmlns:a16="http://schemas.microsoft.com/office/drawing/2014/main" id="{2B4734DF-5A7C-AF48-A418-B82A4EF8084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559"/>
          <a:stretch/>
        </p:blipFill>
        <p:spPr>
          <a:xfrm>
            <a:off x="9431946" y="0"/>
            <a:ext cx="2743561" cy="6858000"/>
          </a:xfrm>
          <a:prstGeom prst="rect">
            <a:avLst/>
          </a:prstGeom>
        </p:spPr>
      </p:pic>
      <p:pic>
        <p:nvPicPr>
          <p:cNvPr id="7" name="Picture 6">
            <a:extLst>
              <a:ext uri="{FF2B5EF4-FFF2-40B4-BE49-F238E27FC236}">
                <a16:creationId xmlns:a16="http://schemas.microsoft.com/office/drawing/2014/main" id="{0DFA8091-3728-A943-BDB3-DB95BD94BF2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10126" y="2396896"/>
            <a:ext cx="4515848" cy="2033100"/>
          </a:xfrm>
          <a:prstGeom prst="rect">
            <a:avLst/>
          </a:prstGeom>
        </p:spPr>
      </p:pic>
      <p:pic>
        <p:nvPicPr>
          <p:cNvPr id="8" name="Picture 7">
            <a:extLst>
              <a:ext uri="{FF2B5EF4-FFF2-40B4-BE49-F238E27FC236}">
                <a16:creationId xmlns:a16="http://schemas.microsoft.com/office/drawing/2014/main" id="{DB08D3C2-0519-A142-8FF0-A3B1AC315C1A}"/>
              </a:ext>
            </a:extLst>
          </p:cNvPr>
          <p:cNvPicPr>
            <a:picLocks noChangeAspect="1"/>
          </p:cNvPicPr>
          <p:nvPr/>
        </p:nvPicPr>
        <p:blipFill>
          <a:blip r:embed="rId4"/>
          <a:stretch>
            <a:fillRect/>
          </a:stretch>
        </p:blipFill>
        <p:spPr>
          <a:xfrm>
            <a:off x="1181100" y="4481882"/>
            <a:ext cx="4206586" cy="1922771"/>
          </a:xfrm>
          <a:prstGeom prst="rect">
            <a:avLst/>
          </a:prstGeom>
        </p:spPr>
      </p:pic>
      <p:sp>
        <p:nvSpPr>
          <p:cNvPr id="29" name="Rectangle 28">
            <a:extLst>
              <a:ext uri="{FF2B5EF4-FFF2-40B4-BE49-F238E27FC236}">
                <a16:creationId xmlns:a16="http://schemas.microsoft.com/office/drawing/2014/main" id="{BF6B44BB-AC5F-4646-A422-B1D253F453A9}"/>
              </a:ext>
            </a:extLst>
          </p:cNvPr>
          <p:cNvSpPr/>
          <p:nvPr/>
        </p:nvSpPr>
        <p:spPr>
          <a:xfrm>
            <a:off x="6383888" y="5177116"/>
            <a:ext cx="4046432" cy="338554"/>
          </a:xfrm>
          <a:prstGeom prst="rect">
            <a:avLst/>
          </a:prstGeom>
        </p:spPr>
        <p:txBody>
          <a:bodyPr wrap="square">
            <a:spAutoFit/>
          </a:bodyPr>
          <a:lstStyle/>
          <a:p>
            <a:r>
              <a:rPr lang="en-US" sz="1600" dirty="0">
                <a:latin typeface="Microsoft YaHei UI Light" panose="020B0503020204020204" pitchFamily="34" charset="-122"/>
                <a:ea typeface="Microsoft YaHei UI Light" panose="020B0503020204020204" pitchFamily="34" charset="-122"/>
              </a:rPr>
              <a:t>Strangle</a:t>
            </a:r>
          </a:p>
        </p:txBody>
      </p:sp>
    </p:spTree>
    <p:extLst>
      <p:ext uri="{BB962C8B-B14F-4D97-AF65-F5344CB8AC3E}">
        <p14:creationId xmlns:p14="http://schemas.microsoft.com/office/powerpoint/2010/main" val="2795503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60366" y="1414732"/>
            <a:ext cx="8331214" cy="338554"/>
          </a:xfrm>
          <a:prstGeom prst="rect">
            <a:avLst/>
          </a:prstGeom>
        </p:spPr>
        <p:txBody>
          <a:bodyPr wrap="square">
            <a:spAutoFit/>
          </a:bodyPr>
          <a:lstStyle/>
          <a:p>
            <a:r>
              <a:rPr lang="en-US" sz="1600" b="1" dirty="0">
                <a:solidFill>
                  <a:srgbClr val="BE1722"/>
                </a:solidFill>
                <a:latin typeface="Microsoft YaHei UI" panose="020B0503020204020204" pitchFamily="34" charset="-122"/>
                <a:ea typeface="Microsoft YaHei UI" panose="020B0503020204020204" pitchFamily="34" charset="-122"/>
              </a:rPr>
              <a:t>How to minimize risk under extreme market situation, like Coronavirus crisis</a:t>
            </a:r>
          </a:p>
        </p:txBody>
      </p:sp>
      <p:grpSp>
        <p:nvGrpSpPr>
          <p:cNvPr id="22" name="Group 21">
            <a:extLst>
              <a:ext uri="{FF2B5EF4-FFF2-40B4-BE49-F238E27FC236}">
                <a16:creationId xmlns:a16="http://schemas.microsoft.com/office/drawing/2014/main" id="{B5DB9AC7-DE89-1042-9C2C-C987937D7E88}"/>
              </a:ext>
            </a:extLst>
          </p:cNvPr>
          <p:cNvGrpSpPr/>
          <p:nvPr/>
        </p:nvGrpSpPr>
        <p:grpSpPr>
          <a:xfrm>
            <a:off x="715804" y="252293"/>
            <a:ext cx="6091777" cy="940042"/>
            <a:chOff x="715804" y="252293"/>
            <a:chExt cx="6091777" cy="940042"/>
          </a:xfrm>
        </p:grpSpPr>
        <p:grpSp>
          <p:nvGrpSpPr>
            <p:cNvPr id="23" name="Group 22">
              <a:extLst>
                <a:ext uri="{FF2B5EF4-FFF2-40B4-BE49-F238E27FC236}">
                  <a16:creationId xmlns:a16="http://schemas.microsoft.com/office/drawing/2014/main" id="{D765F807-0DD6-9F43-97FE-91E10A4F9B80}"/>
                </a:ext>
              </a:extLst>
            </p:cNvPr>
            <p:cNvGrpSpPr/>
            <p:nvPr/>
          </p:nvGrpSpPr>
          <p:grpSpPr>
            <a:xfrm>
              <a:off x="715804" y="252293"/>
              <a:ext cx="2966250" cy="543496"/>
              <a:chOff x="735390" y="877038"/>
              <a:chExt cx="2966250" cy="543496"/>
            </a:xfrm>
          </p:grpSpPr>
          <p:sp>
            <p:nvSpPr>
              <p:cNvPr id="25" name="TextBox 24">
                <a:extLst>
                  <a:ext uri="{FF2B5EF4-FFF2-40B4-BE49-F238E27FC236}">
                    <a16:creationId xmlns:a16="http://schemas.microsoft.com/office/drawing/2014/main" id="{C40B1398-4EB7-D143-A202-77F954E18A8E}"/>
                  </a:ext>
                </a:extLst>
              </p:cNvPr>
              <p:cNvSpPr txBox="1"/>
              <p:nvPr/>
            </p:nvSpPr>
            <p:spPr>
              <a:xfrm>
                <a:off x="735390" y="877038"/>
                <a:ext cx="2966250" cy="461665"/>
              </a:xfrm>
              <a:prstGeom prst="rect">
                <a:avLst/>
              </a:prstGeom>
              <a:noFill/>
            </p:spPr>
            <p:txBody>
              <a:bodyPr wrap="square" rtlCol="0">
                <a:spAutoFit/>
              </a:bodyPr>
              <a:lstStyle/>
              <a:p>
                <a:r>
                  <a:rPr lang="en-US" sz="2400" b="1" dirty="0">
                    <a:solidFill>
                      <a:schemeClr val="tx1">
                        <a:lumMod val="85000"/>
                        <a:lumOff val="15000"/>
                      </a:schemeClr>
                    </a:solidFill>
                    <a:latin typeface="Futura"/>
                  </a:rPr>
                  <a:t>Part five</a:t>
                </a:r>
              </a:p>
            </p:txBody>
          </p:sp>
          <p:sp>
            <p:nvSpPr>
              <p:cNvPr id="26" name="Freeform 7">
                <a:extLst>
                  <a:ext uri="{FF2B5EF4-FFF2-40B4-BE49-F238E27FC236}">
                    <a16:creationId xmlns:a16="http://schemas.microsoft.com/office/drawing/2014/main" id="{7FAE6A3A-D609-AF45-993A-37D65C6E8F92}"/>
                  </a:ext>
                </a:extLst>
              </p:cNvPr>
              <p:cNvSpPr/>
              <p:nvPr/>
            </p:nvSpPr>
            <p:spPr>
              <a:xfrm>
                <a:off x="863267" y="1358910"/>
                <a:ext cx="1166093" cy="61624"/>
              </a:xfrm>
              <a:custGeom>
                <a:avLst/>
                <a:gdLst>
                  <a:gd name="connsiteX0" fmla="*/ 30812 w 652174"/>
                  <a:gd name="connsiteY0" fmla="*/ 0 h 61624"/>
                  <a:gd name="connsiteX1" fmla="*/ 621362 w 652174"/>
                  <a:gd name="connsiteY1" fmla="*/ 0 h 61624"/>
                  <a:gd name="connsiteX2" fmla="*/ 652174 w 652174"/>
                  <a:gd name="connsiteY2" fmla="*/ 30812 h 61624"/>
                  <a:gd name="connsiteX3" fmla="*/ 621362 w 652174"/>
                  <a:gd name="connsiteY3" fmla="*/ 61624 h 61624"/>
                  <a:gd name="connsiteX4" fmla="*/ 30812 w 652174"/>
                  <a:gd name="connsiteY4" fmla="*/ 61624 h 61624"/>
                  <a:gd name="connsiteX5" fmla="*/ 0 w 652174"/>
                  <a:gd name="connsiteY5" fmla="*/ 30812 h 61624"/>
                  <a:gd name="connsiteX6" fmla="*/ 30812 w 652174"/>
                  <a:gd name="connsiteY6" fmla="*/ 0 h 6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174" h="61624">
                    <a:moveTo>
                      <a:pt x="30812" y="0"/>
                    </a:moveTo>
                    <a:lnTo>
                      <a:pt x="621362" y="0"/>
                    </a:lnTo>
                    <a:cubicBezTo>
                      <a:pt x="638379" y="0"/>
                      <a:pt x="652174" y="13795"/>
                      <a:pt x="652174" y="30812"/>
                    </a:cubicBezTo>
                    <a:cubicBezTo>
                      <a:pt x="652174" y="47829"/>
                      <a:pt x="638379" y="61624"/>
                      <a:pt x="621362" y="61624"/>
                    </a:cubicBezTo>
                    <a:lnTo>
                      <a:pt x="30812" y="61624"/>
                    </a:lnTo>
                    <a:cubicBezTo>
                      <a:pt x="13795" y="61624"/>
                      <a:pt x="0" y="47829"/>
                      <a:pt x="0" y="30812"/>
                    </a:cubicBezTo>
                    <a:cubicBezTo>
                      <a:pt x="0" y="13795"/>
                      <a:pt x="13795" y="0"/>
                      <a:pt x="30812" y="0"/>
                    </a:cubicBezTo>
                    <a:close/>
                  </a:path>
                </a:pathLst>
              </a:custGeom>
              <a:solidFill>
                <a:srgbClr val="BE17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grpSp>
        <p:sp>
          <p:nvSpPr>
            <p:cNvPr id="24" name="TextBox 23">
              <a:extLst>
                <a:ext uri="{FF2B5EF4-FFF2-40B4-BE49-F238E27FC236}">
                  <a16:creationId xmlns:a16="http://schemas.microsoft.com/office/drawing/2014/main" id="{9AA8EECF-BEA2-5246-A169-05A5F947D329}"/>
                </a:ext>
              </a:extLst>
            </p:cNvPr>
            <p:cNvSpPr txBox="1"/>
            <p:nvPr/>
          </p:nvSpPr>
          <p:spPr>
            <a:xfrm>
              <a:off x="749826" y="823003"/>
              <a:ext cx="6057755" cy="369332"/>
            </a:xfrm>
            <a:prstGeom prst="rect">
              <a:avLst/>
            </a:prstGeom>
            <a:noFill/>
          </p:spPr>
          <p:txBody>
            <a:bodyPr wrap="square" rtlCol="0">
              <a:spAutoFit/>
            </a:bodyPr>
            <a:lstStyle/>
            <a:p>
              <a:r>
                <a:rPr lang="en-US" dirty="0">
                  <a:solidFill>
                    <a:schemeClr val="tx1">
                      <a:lumMod val="85000"/>
                      <a:lumOff val="15000"/>
                    </a:schemeClr>
                  </a:solidFill>
                  <a:latin typeface="Futura"/>
                </a:rPr>
                <a:t>Risk Analysis</a:t>
              </a:r>
            </a:p>
          </p:txBody>
        </p:sp>
      </p:grpSp>
      <p:sp>
        <p:nvSpPr>
          <p:cNvPr id="32" name="TextBox 31">
            <a:extLst>
              <a:ext uri="{FF2B5EF4-FFF2-40B4-BE49-F238E27FC236}">
                <a16:creationId xmlns:a16="http://schemas.microsoft.com/office/drawing/2014/main" id="{CCDC4111-94DB-5442-A186-54A9963C0FC2}"/>
              </a:ext>
            </a:extLst>
          </p:cNvPr>
          <p:cNvSpPr txBox="1"/>
          <p:nvPr/>
        </p:nvSpPr>
        <p:spPr>
          <a:xfrm>
            <a:off x="1097636" y="1844147"/>
            <a:ext cx="5468391" cy="400110"/>
          </a:xfrm>
          <a:prstGeom prst="rect">
            <a:avLst/>
          </a:prstGeom>
          <a:noFill/>
        </p:spPr>
        <p:txBody>
          <a:bodyPr wrap="square" rtlCol="0">
            <a:spAutoFit/>
          </a:bodyPr>
          <a:lstStyle/>
          <a:p>
            <a:r>
              <a:rPr lang="en-US" altLang="zh-CN" sz="2000" dirty="0">
                <a:solidFill>
                  <a:schemeClr val="tx1">
                    <a:lumMod val="85000"/>
                    <a:lumOff val="15000"/>
                  </a:schemeClr>
                </a:solidFill>
                <a:latin typeface="Futura"/>
              </a:rPr>
              <a:t>2.</a:t>
            </a:r>
            <a:r>
              <a:rPr lang="zh-CN" altLang="en-US" sz="2000" dirty="0">
                <a:solidFill>
                  <a:schemeClr val="tx1">
                    <a:lumMod val="85000"/>
                    <a:lumOff val="15000"/>
                  </a:schemeClr>
                </a:solidFill>
                <a:latin typeface="Futura"/>
              </a:rPr>
              <a:t> </a:t>
            </a:r>
            <a:r>
              <a:rPr lang="en-US" altLang="zh-CN" sz="2000" dirty="0">
                <a:solidFill>
                  <a:schemeClr val="tx1">
                    <a:lumMod val="85000"/>
                    <a:lumOff val="15000"/>
                  </a:schemeClr>
                </a:solidFill>
                <a:latin typeface="Futura"/>
              </a:rPr>
              <a:t>Equity – Market Neutral Strategy</a:t>
            </a:r>
            <a:endParaRPr lang="en-US" sz="2000" dirty="0">
              <a:solidFill>
                <a:schemeClr val="tx1">
                  <a:lumMod val="85000"/>
                  <a:lumOff val="15000"/>
                </a:schemeClr>
              </a:solidFill>
              <a:latin typeface="Futura"/>
            </a:endParaRPr>
          </a:p>
        </p:txBody>
      </p:sp>
      <p:sp>
        <p:nvSpPr>
          <p:cNvPr id="33" name="Isosceles Triangle 20">
            <a:extLst>
              <a:ext uri="{FF2B5EF4-FFF2-40B4-BE49-F238E27FC236}">
                <a16:creationId xmlns:a16="http://schemas.microsoft.com/office/drawing/2014/main" id="{4086F110-510A-B14E-8205-E7F4B14D0DC0}"/>
              </a:ext>
            </a:extLst>
          </p:cNvPr>
          <p:cNvSpPr/>
          <p:nvPr/>
        </p:nvSpPr>
        <p:spPr>
          <a:xfrm rot="5400000">
            <a:off x="863966" y="1926753"/>
            <a:ext cx="302004" cy="260348"/>
          </a:xfrm>
          <a:prstGeom prst="triangle">
            <a:avLst/>
          </a:prstGeom>
          <a:solidFill>
            <a:srgbClr val="C00000"/>
          </a:solidFill>
          <a:ln>
            <a:solidFill>
              <a:srgbClr val="BE17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2DDF916-762A-4E4C-BAED-29468962022C}"/>
              </a:ext>
            </a:extLst>
          </p:cNvPr>
          <p:cNvSpPr/>
          <p:nvPr/>
        </p:nvSpPr>
        <p:spPr>
          <a:xfrm>
            <a:off x="843681" y="2306035"/>
            <a:ext cx="8091975" cy="584775"/>
          </a:xfrm>
          <a:prstGeom prst="rect">
            <a:avLst/>
          </a:prstGeom>
        </p:spPr>
        <p:txBody>
          <a:bodyPr wrap="square">
            <a:spAutoFit/>
          </a:bodyPr>
          <a:lstStyle/>
          <a:p>
            <a:r>
              <a:rPr lang="en-US" sz="1600" dirty="0">
                <a:latin typeface="Microsoft YaHei UI Light" panose="020B0503020204020204" pitchFamily="34" charset="-122"/>
                <a:ea typeface="Microsoft YaHei UI Light" panose="020B0503020204020204" pitchFamily="34" charset="-122"/>
              </a:rPr>
              <a:t>The goal is to leverage differences in stock prices by being both long and short among stocks in the same sector, industry, nation, market cap, etc.</a:t>
            </a:r>
          </a:p>
        </p:txBody>
      </p:sp>
      <p:pic>
        <p:nvPicPr>
          <p:cNvPr id="2" name="Picture 1">
            <a:extLst>
              <a:ext uri="{FF2B5EF4-FFF2-40B4-BE49-F238E27FC236}">
                <a16:creationId xmlns:a16="http://schemas.microsoft.com/office/drawing/2014/main" id="{2B4734DF-5A7C-AF48-A418-B82A4EF8084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559"/>
          <a:stretch/>
        </p:blipFill>
        <p:spPr>
          <a:xfrm>
            <a:off x="9431946" y="0"/>
            <a:ext cx="2743561" cy="6858000"/>
          </a:xfrm>
          <a:prstGeom prst="rect">
            <a:avLst/>
          </a:prstGeom>
        </p:spPr>
      </p:pic>
      <p:sp>
        <p:nvSpPr>
          <p:cNvPr id="15" name="TextBox 14">
            <a:extLst>
              <a:ext uri="{FF2B5EF4-FFF2-40B4-BE49-F238E27FC236}">
                <a16:creationId xmlns:a16="http://schemas.microsoft.com/office/drawing/2014/main" id="{485DDCF1-E9BB-014F-B063-7E30C77D505F}"/>
              </a:ext>
            </a:extLst>
          </p:cNvPr>
          <p:cNvSpPr txBox="1"/>
          <p:nvPr/>
        </p:nvSpPr>
        <p:spPr>
          <a:xfrm>
            <a:off x="1097636" y="3161865"/>
            <a:ext cx="5986070" cy="400110"/>
          </a:xfrm>
          <a:prstGeom prst="rect">
            <a:avLst/>
          </a:prstGeom>
          <a:noFill/>
        </p:spPr>
        <p:txBody>
          <a:bodyPr wrap="square" rtlCol="0">
            <a:spAutoFit/>
          </a:bodyPr>
          <a:lstStyle/>
          <a:p>
            <a:r>
              <a:rPr lang="en-US" altLang="zh-CN" sz="2000" dirty="0">
                <a:solidFill>
                  <a:schemeClr val="tx1">
                    <a:lumMod val="85000"/>
                    <a:lumOff val="15000"/>
                  </a:schemeClr>
                </a:solidFill>
                <a:latin typeface="Futura"/>
              </a:rPr>
              <a:t>3.</a:t>
            </a:r>
            <a:r>
              <a:rPr lang="zh-CN" altLang="en-US" sz="2000" dirty="0">
                <a:solidFill>
                  <a:schemeClr val="tx1">
                    <a:lumMod val="85000"/>
                    <a:lumOff val="15000"/>
                  </a:schemeClr>
                </a:solidFill>
                <a:latin typeface="Futura"/>
              </a:rPr>
              <a:t> </a:t>
            </a:r>
            <a:r>
              <a:rPr lang="en-US" altLang="zh-CN" sz="2000" dirty="0">
                <a:solidFill>
                  <a:schemeClr val="tx1">
                    <a:lumMod val="85000"/>
                    <a:lumOff val="15000"/>
                  </a:schemeClr>
                </a:solidFill>
                <a:latin typeface="Futura"/>
              </a:rPr>
              <a:t>Speculate opportunity on exchange market</a:t>
            </a:r>
            <a:endParaRPr lang="en-US" sz="2000" dirty="0">
              <a:solidFill>
                <a:schemeClr val="tx1">
                  <a:lumMod val="85000"/>
                  <a:lumOff val="15000"/>
                </a:schemeClr>
              </a:solidFill>
              <a:latin typeface="Futura"/>
            </a:endParaRPr>
          </a:p>
        </p:txBody>
      </p:sp>
      <p:sp>
        <p:nvSpPr>
          <p:cNvPr id="16" name="Isosceles Triangle 20">
            <a:extLst>
              <a:ext uri="{FF2B5EF4-FFF2-40B4-BE49-F238E27FC236}">
                <a16:creationId xmlns:a16="http://schemas.microsoft.com/office/drawing/2014/main" id="{44986089-D089-2445-8F11-60843E20AD88}"/>
              </a:ext>
            </a:extLst>
          </p:cNvPr>
          <p:cNvSpPr/>
          <p:nvPr/>
        </p:nvSpPr>
        <p:spPr>
          <a:xfrm rot="5400000">
            <a:off x="863966" y="3244471"/>
            <a:ext cx="302004" cy="260348"/>
          </a:xfrm>
          <a:prstGeom prst="triangle">
            <a:avLst/>
          </a:prstGeom>
          <a:solidFill>
            <a:srgbClr val="C00000"/>
          </a:solidFill>
          <a:ln>
            <a:solidFill>
              <a:srgbClr val="BE17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849933C4-6348-AE48-89D6-A34067625DCC}"/>
              </a:ext>
            </a:extLst>
          </p:cNvPr>
          <p:cNvPicPr>
            <a:picLocks noChangeAspect="1"/>
          </p:cNvPicPr>
          <p:nvPr/>
        </p:nvPicPr>
        <p:blipFill>
          <a:blip r:embed="rId3"/>
          <a:stretch>
            <a:fillRect/>
          </a:stretch>
        </p:blipFill>
        <p:spPr>
          <a:xfrm>
            <a:off x="1614746" y="3833030"/>
            <a:ext cx="4134615" cy="2899095"/>
          </a:xfrm>
          <a:prstGeom prst="rect">
            <a:avLst/>
          </a:prstGeom>
        </p:spPr>
      </p:pic>
      <p:sp>
        <p:nvSpPr>
          <p:cNvPr id="18" name="TextBox 13">
            <a:extLst>
              <a:ext uri="{FF2B5EF4-FFF2-40B4-BE49-F238E27FC236}">
                <a16:creationId xmlns:a16="http://schemas.microsoft.com/office/drawing/2014/main" id="{0C4E6D1A-842A-E74A-82F9-4B6DA8CEDC9B}"/>
              </a:ext>
            </a:extLst>
          </p:cNvPr>
          <p:cNvSpPr txBox="1">
            <a:spLocks noChangeArrowheads="1"/>
          </p:cNvSpPr>
          <p:nvPr/>
        </p:nvSpPr>
        <p:spPr bwMode="auto">
          <a:xfrm>
            <a:off x="5773954" y="4631989"/>
            <a:ext cx="5208035" cy="245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lvl="0" defTabSz="914400" eaLnBrk="1" fontAlgn="base" hangingPunct="1">
              <a:lnSpc>
                <a:spcPct val="107000"/>
              </a:lnSpc>
              <a:spcBef>
                <a:spcPct val="0"/>
              </a:spcBef>
              <a:spcAft>
                <a:spcPts val="800"/>
              </a:spcAft>
            </a:pPr>
            <a:r>
              <a:rPr lang="en-US" altLang="en-US" sz="1600" dirty="0">
                <a:latin typeface="Microsoft YaHei UI Light" panose="020B0503020204020204" pitchFamily="34" charset="-122"/>
                <a:ea typeface="Microsoft YaHei UI Light" panose="020B0503020204020204" pitchFamily="34" charset="-122"/>
              </a:rPr>
              <a:t>Why USD goes up in short-term?</a:t>
            </a:r>
          </a:p>
        </p:txBody>
      </p:sp>
      <p:sp>
        <p:nvSpPr>
          <p:cNvPr id="19" name="TextBox 13">
            <a:extLst>
              <a:ext uri="{FF2B5EF4-FFF2-40B4-BE49-F238E27FC236}">
                <a16:creationId xmlns:a16="http://schemas.microsoft.com/office/drawing/2014/main" id="{23B3E8DD-09EC-C04E-9987-1B75BA1F8B60}"/>
              </a:ext>
            </a:extLst>
          </p:cNvPr>
          <p:cNvSpPr txBox="1">
            <a:spLocks noChangeArrowheads="1"/>
          </p:cNvSpPr>
          <p:nvPr/>
        </p:nvSpPr>
        <p:spPr bwMode="auto">
          <a:xfrm>
            <a:off x="5773954" y="5075911"/>
            <a:ext cx="5208035" cy="245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defTabSz="914400" eaLnBrk="1" fontAlgn="base" hangingPunct="1">
              <a:lnSpc>
                <a:spcPct val="107000"/>
              </a:lnSpc>
              <a:spcBef>
                <a:spcPct val="0"/>
              </a:spcBef>
              <a:spcAft>
                <a:spcPts val="800"/>
              </a:spcAft>
            </a:pPr>
            <a:r>
              <a:rPr lang="en-US" altLang="en-US" sz="1600" dirty="0">
                <a:latin typeface="Microsoft YaHei UI Light" panose="020B0503020204020204" pitchFamily="34" charset="-122"/>
                <a:ea typeface="Microsoft YaHei UI Light" panose="020B0503020204020204" pitchFamily="34" charset="-122"/>
              </a:rPr>
              <a:t>Why should we short USD?</a:t>
            </a:r>
          </a:p>
        </p:txBody>
      </p:sp>
    </p:spTree>
    <p:extLst>
      <p:ext uri="{BB962C8B-B14F-4D97-AF65-F5344CB8AC3E}">
        <p14:creationId xmlns:p14="http://schemas.microsoft.com/office/powerpoint/2010/main" val="3499726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E172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EB1A2DA2-C06A-4F7F-87D7-B8C414D3D188}"/>
              </a:ext>
            </a:extLst>
          </p:cNvPr>
          <p:cNvSpPr/>
          <p:nvPr/>
        </p:nvSpPr>
        <p:spPr>
          <a:xfrm>
            <a:off x="7105" y="2397"/>
            <a:ext cx="12192000" cy="6858000"/>
          </a:xfrm>
          <a:prstGeom prst="rect">
            <a:avLst/>
          </a:prstGeom>
          <a:solidFill>
            <a:schemeClr val="tx1">
              <a:alpha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4565E699-5E60-484A-9AE5-2AB0120995C3}"/>
              </a:ext>
            </a:extLst>
          </p:cNvPr>
          <p:cNvSpPr txBox="1"/>
          <p:nvPr/>
        </p:nvSpPr>
        <p:spPr>
          <a:xfrm>
            <a:off x="4443929" y="556948"/>
            <a:ext cx="3304142" cy="584775"/>
          </a:xfrm>
          <a:prstGeom prst="rect">
            <a:avLst/>
          </a:prstGeom>
          <a:noFill/>
        </p:spPr>
        <p:txBody>
          <a:bodyPr wrap="square" rtlCol="0">
            <a:spAutoFit/>
          </a:bodyPr>
          <a:lstStyle/>
          <a:p>
            <a:pPr algn="ctr"/>
            <a:r>
              <a:rPr lang="en-US" sz="3200" b="1" spc="300" dirty="0">
                <a:solidFill>
                  <a:schemeClr val="bg1"/>
                </a:solidFill>
                <a:latin typeface="Futura"/>
              </a:rPr>
              <a:t>CONTENTS</a:t>
            </a:r>
          </a:p>
        </p:txBody>
      </p:sp>
      <p:grpSp>
        <p:nvGrpSpPr>
          <p:cNvPr id="4" name="Group 3">
            <a:extLst>
              <a:ext uri="{FF2B5EF4-FFF2-40B4-BE49-F238E27FC236}">
                <a16:creationId xmlns:a16="http://schemas.microsoft.com/office/drawing/2014/main" id="{29980C4A-EE99-4FD4-BF2D-5723CEAD7547}"/>
              </a:ext>
            </a:extLst>
          </p:cNvPr>
          <p:cNvGrpSpPr/>
          <p:nvPr/>
        </p:nvGrpSpPr>
        <p:grpSpPr>
          <a:xfrm>
            <a:off x="1331119" y="1152795"/>
            <a:ext cx="9908381" cy="81537"/>
            <a:chOff x="2258457" y="3388232"/>
            <a:chExt cx="7976212" cy="81537"/>
          </a:xfrm>
        </p:grpSpPr>
        <p:sp>
          <p:nvSpPr>
            <p:cNvPr id="2" name="Rectangle: Rounded Corners 1">
              <a:extLst>
                <a:ext uri="{FF2B5EF4-FFF2-40B4-BE49-F238E27FC236}">
                  <a16:creationId xmlns:a16="http://schemas.microsoft.com/office/drawing/2014/main" id="{E9222F40-435B-4DA5-AAE8-056846C09A94}"/>
                </a:ext>
              </a:extLst>
            </p:cNvPr>
            <p:cNvSpPr/>
            <p:nvPr/>
          </p:nvSpPr>
          <p:spPr>
            <a:xfrm>
              <a:off x="2258457" y="3415284"/>
              <a:ext cx="7976212" cy="27432"/>
            </a:xfrm>
            <a:prstGeom prst="roundRect">
              <a:avLst/>
            </a:prstGeom>
            <a:solidFill>
              <a:schemeClr val="bg1">
                <a:lumMod val="6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Rounded Corners 27">
              <a:extLst>
                <a:ext uri="{FF2B5EF4-FFF2-40B4-BE49-F238E27FC236}">
                  <a16:creationId xmlns:a16="http://schemas.microsoft.com/office/drawing/2014/main" id="{09B6B3F6-6A54-4E77-A06B-802DDBAD0CC9}"/>
                </a:ext>
              </a:extLst>
            </p:cNvPr>
            <p:cNvSpPr/>
            <p:nvPr/>
          </p:nvSpPr>
          <p:spPr>
            <a:xfrm>
              <a:off x="5797361" y="3388232"/>
              <a:ext cx="597279" cy="8153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9CEE7730-2517-4F41-97CD-DB531C5F12A6}"/>
              </a:ext>
            </a:extLst>
          </p:cNvPr>
          <p:cNvSpPr/>
          <p:nvPr/>
        </p:nvSpPr>
        <p:spPr>
          <a:xfrm>
            <a:off x="0" y="4180791"/>
            <a:ext cx="12225051" cy="26911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8FEC1B4-FAB6-2740-8C84-77FFA9D0EF34}"/>
              </a:ext>
            </a:extLst>
          </p:cNvPr>
          <p:cNvGrpSpPr/>
          <p:nvPr/>
        </p:nvGrpSpPr>
        <p:grpSpPr>
          <a:xfrm>
            <a:off x="0" y="3429000"/>
            <a:ext cx="2384533" cy="2584331"/>
            <a:chOff x="765066" y="3429000"/>
            <a:chExt cx="2384533" cy="2584331"/>
          </a:xfrm>
        </p:grpSpPr>
        <p:sp>
          <p:nvSpPr>
            <p:cNvPr id="9" name="Oval 8">
              <a:extLst>
                <a:ext uri="{FF2B5EF4-FFF2-40B4-BE49-F238E27FC236}">
                  <a16:creationId xmlns:a16="http://schemas.microsoft.com/office/drawing/2014/main" id="{C3F8D262-E36B-41E5-AC37-A0D9339A69DC}"/>
                </a:ext>
              </a:extLst>
            </p:cNvPr>
            <p:cNvSpPr/>
            <p:nvPr/>
          </p:nvSpPr>
          <p:spPr>
            <a:xfrm>
              <a:off x="1275018" y="3429000"/>
              <a:ext cx="1454227" cy="1454227"/>
            </a:xfrm>
            <a:prstGeom prst="ellipse">
              <a:avLst/>
            </a:prstGeom>
            <a:solidFill>
              <a:schemeClr val="bg1">
                <a:alpha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95EB55DD-2921-40A6-8503-889D95AAC68E}"/>
                </a:ext>
              </a:extLst>
            </p:cNvPr>
            <p:cNvSpPr/>
            <p:nvPr/>
          </p:nvSpPr>
          <p:spPr>
            <a:xfrm rot="2700000">
              <a:off x="1651826" y="4305206"/>
              <a:ext cx="712182" cy="725684"/>
            </a:xfrm>
            <a:custGeom>
              <a:avLst/>
              <a:gdLst>
                <a:gd name="connsiteX0" fmla="*/ 624855 w 712182"/>
                <a:gd name="connsiteY0" fmla="*/ 0 h 725684"/>
                <a:gd name="connsiteX1" fmla="*/ 712182 w 712182"/>
                <a:gd name="connsiteY1" fmla="*/ 1 h 725684"/>
                <a:gd name="connsiteX2" fmla="*/ 712182 w 712182"/>
                <a:gd name="connsiteY2" fmla="*/ 1 h 725684"/>
                <a:gd name="connsiteX3" fmla="*/ 499216 w 712182"/>
                <a:gd name="connsiteY3" fmla="*/ 514148 h 725684"/>
                <a:gd name="connsiteX4" fmla="*/ 123943 w 712182"/>
                <a:gd name="connsiteY4" fmla="*/ 713804 h 725684"/>
                <a:gd name="connsiteX5" fmla="*/ 0 w 712182"/>
                <a:gd name="connsiteY5" fmla="*/ 725684 h 725684"/>
                <a:gd name="connsiteX6" fmla="*/ 0 w 712182"/>
                <a:gd name="connsiteY6" fmla="*/ 638358 h 725684"/>
                <a:gd name="connsiteX7" fmla="*/ 107264 w 712182"/>
                <a:gd name="connsiteY7" fmla="*/ 628077 h 725684"/>
                <a:gd name="connsiteX8" fmla="*/ 437466 w 712182"/>
                <a:gd name="connsiteY8" fmla="*/ 452400 h 725684"/>
                <a:gd name="connsiteX9" fmla="*/ 624855 w 712182"/>
                <a:gd name="connsiteY9" fmla="*/ 2 h 725684"/>
                <a:gd name="connsiteX10" fmla="*/ 624855 w 712182"/>
                <a:gd name="connsiteY10" fmla="*/ 0 h 725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2182" h="725684">
                  <a:moveTo>
                    <a:pt x="624855" y="0"/>
                  </a:moveTo>
                  <a:lnTo>
                    <a:pt x="712182" y="1"/>
                  </a:lnTo>
                  <a:lnTo>
                    <a:pt x="712182" y="1"/>
                  </a:lnTo>
                  <a:cubicBezTo>
                    <a:pt x="712183" y="186086"/>
                    <a:pt x="641194" y="372171"/>
                    <a:pt x="499216" y="514148"/>
                  </a:cubicBezTo>
                  <a:cubicBezTo>
                    <a:pt x="392732" y="620632"/>
                    <a:pt x="261439" y="687184"/>
                    <a:pt x="123943" y="713804"/>
                  </a:cubicBezTo>
                  <a:lnTo>
                    <a:pt x="0" y="725684"/>
                  </a:lnTo>
                  <a:lnTo>
                    <a:pt x="0" y="638358"/>
                  </a:lnTo>
                  <a:lnTo>
                    <a:pt x="107264" y="628077"/>
                  </a:lnTo>
                  <a:cubicBezTo>
                    <a:pt x="228246" y="604654"/>
                    <a:pt x="343771" y="546094"/>
                    <a:pt x="437466" y="452400"/>
                  </a:cubicBezTo>
                  <a:cubicBezTo>
                    <a:pt x="562392" y="327473"/>
                    <a:pt x="624855" y="163738"/>
                    <a:pt x="624855" y="2"/>
                  </a:cubicBezTo>
                  <a:lnTo>
                    <a:pt x="624855" y="0"/>
                  </a:lnTo>
                  <a:close/>
                </a:path>
              </a:pathLst>
            </a:custGeom>
            <a:solidFill>
              <a:srgbClr val="BE1722"/>
            </a:solidFill>
            <a:ln>
              <a:solidFill>
                <a:srgbClr val="BE17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05800424-9F52-45BD-8082-82592DF25F9D}"/>
                </a:ext>
              </a:extLst>
            </p:cNvPr>
            <p:cNvSpPr txBox="1"/>
            <p:nvPr/>
          </p:nvSpPr>
          <p:spPr>
            <a:xfrm>
              <a:off x="1591364" y="3435986"/>
              <a:ext cx="1183593" cy="1015663"/>
            </a:xfrm>
            <a:prstGeom prst="rect">
              <a:avLst/>
            </a:prstGeom>
            <a:noFill/>
          </p:spPr>
          <p:txBody>
            <a:bodyPr wrap="square" rtlCol="0">
              <a:spAutoFit/>
            </a:bodyPr>
            <a:lstStyle/>
            <a:p>
              <a:r>
                <a:rPr lang="en-US" sz="6000" dirty="0">
                  <a:solidFill>
                    <a:srgbClr val="BE1722"/>
                  </a:solidFill>
                  <a:latin typeface="Aharoni" panose="02010803020104030203" pitchFamily="2" charset="-79"/>
                  <a:cs typeface="Aharoni" panose="02010803020104030203" pitchFamily="2" charset="-79"/>
                </a:rPr>
                <a:t>01</a:t>
              </a:r>
            </a:p>
          </p:txBody>
        </p:sp>
        <p:sp>
          <p:nvSpPr>
            <p:cNvPr id="79" name="TextBox 78">
              <a:extLst>
                <a:ext uri="{FF2B5EF4-FFF2-40B4-BE49-F238E27FC236}">
                  <a16:creationId xmlns:a16="http://schemas.microsoft.com/office/drawing/2014/main" id="{B9F3F34F-BA55-4498-991E-69E00E11E1FC}"/>
                </a:ext>
              </a:extLst>
            </p:cNvPr>
            <p:cNvSpPr txBox="1"/>
            <p:nvPr/>
          </p:nvSpPr>
          <p:spPr>
            <a:xfrm>
              <a:off x="1503995" y="4180791"/>
              <a:ext cx="1408128" cy="369332"/>
            </a:xfrm>
            <a:prstGeom prst="rect">
              <a:avLst/>
            </a:prstGeom>
            <a:noFill/>
          </p:spPr>
          <p:txBody>
            <a:bodyPr wrap="square" rtlCol="0">
              <a:spAutoFit/>
            </a:bodyPr>
            <a:lstStyle/>
            <a:p>
              <a:r>
                <a:rPr lang="en-US" dirty="0">
                  <a:solidFill>
                    <a:schemeClr val="tx1">
                      <a:lumMod val="95000"/>
                      <a:lumOff val="5000"/>
                    </a:schemeClr>
                  </a:solidFill>
                  <a:latin typeface="Microsoft YaHei Light" panose="020B0502040204020203" pitchFamily="34" charset="-122"/>
                  <a:ea typeface="Microsoft YaHei Light" panose="020B0502040204020203" pitchFamily="34" charset="-122"/>
                </a:rPr>
                <a:t>Part one</a:t>
              </a:r>
            </a:p>
          </p:txBody>
        </p:sp>
        <p:sp>
          <p:nvSpPr>
            <p:cNvPr id="83" name="TextBox 82">
              <a:extLst>
                <a:ext uri="{FF2B5EF4-FFF2-40B4-BE49-F238E27FC236}">
                  <a16:creationId xmlns:a16="http://schemas.microsoft.com/office/drawing/2014/main" id="{BF309142-1477-4FBF-B640-73FB4F4CABAF}"/>
                </a:ext>
              </a:extLst>
            </p:cNvPr>
            <p:cNvSpPr txBox="1"/>
            <p:nvPr/>
          </p:nvSpPr>
          <p:spPr>
            <a:xfrm>
              <a:off x="765066" y="5182334"/>
              <a:ext cx="2384533" cy="830997"/>
            </a:xfrm>
            <a:prstGeom prst="rect">
              <a:avLst/>
            </a:prstGeom>
            <a:noFill/>
          </p:spPr>
          <p:txBody>
            <a:bodyPr wrap="square" rtlCol="0">
              <a:spAutoFit/>
            </a:bodyPr>
            <a:lstStyle/>
            <a:p>
              <a:pPr algn="ctr"/>
              <a:r>
                <a:rPr lang="en-US" sz="2400" b="1" dirty="0">
                  <a:solidFill>
                    <a:schemeClr val="bg1">
                      <a:lumMod val="50000"/>
                    </a:schemeClr>
                  </a:solidFill>
                  <a:latin typeface="Microsoft YaHei Light" panose="020B0502040204020203" pitchFamily="34" charset="-122"/>
                  <a:ea typeface="Microsoft YaHei Light" panose="020B0502040204020203" pitchFamily="34" charset="-122"/>
                </a:rPr>
                <a:t>Portfolio</a:t>
              </a:r>
            </a:p>
            <a:p>
              <a:pPr algn="ctr"/>
              <a:r>
                <a:rPr lang="en-US" sz="2400" b="1" dirty="0">
                  <a:solidFill>
                    <a:schemeClr val="bg1">
                      <a:lumMod val="50000"/>
                    </a:schemeClr>
                  </a:solidFill>
                  <a:latin typeface="Microsoft YaHei Light" panose="020B0502040204020203" pitchFamily="34" charset="-122"/>
                  <a:ea typeface="Microsoft YaHei Light" panose="020B0502040204020203" pitchFamily="34" charset="-122"/>
                </a:rPr>
                <a:t>Construction</a:t>
              </a:r>
            </a:p>
          </p:txBody>
        </p:sp>
      </p:grpSp>
      <p:grpSp>
        <p:nvGrpSpPr>
          <p:cNvPr id="8" name="Group 7">
            <a:extLst>
              <a:ext uri="{FF2B5EF4-FFF2-40B4-BE49-F238E27FC236}">
                <a16:creationId xmlns:a16="http://schemas.microsoft.com/office/drawing/2014/main" id="{C931331F-9482-EF45-A77E-66FDAE97EB3F}"/>
              </a:ext>
            </a:extLst>
          </p:cNvPr>
          <p:cNvGrpSpPr/>
          <p:nvPr/>
        </p:nvGrpSpPr>
        <p:grpSpPr>
          <a:xfrm>
            <a:off x="2325320" y="3429000"/>
            <a:ext cx="2556891" cy="2621516"/>
            <a:chOff x="3479129" y="3429000"/>
            <a:chExt cx="2556891" cy="2621516"/>
          </a:xfrm>
        </p:grpSpPr>
        <p:sp>
          <p:nvSpPr>
            <p:cNvPr id="29" name="Oval 28">
              <a:extLst>
                <a:ext uri="{FF2B5EF4-FFF2-40B4-BE49-F238E27FC236}">
                  <a16:creationId xmlns:a16="http://schemas.microsoft.com/office/drawing/2014/main" id="{386ECB5F-2C3C-4AFE-8918-AB1C3BE334C8}"/>
                </a:ext>
              </a:extLst>
            </p:cNvPr>
            <p:cNvSpPr/>
            <p:nvPr/>
          </p:nvSpPr>
          <p:spPr>
            <a:xfrm>
              <a:off x="4004263" y="3429000"/>
              <a:ext cx="1454227" cy="1454227"/>
            </a:xfrm>
            <a:prstGeom prst="ellipse">
              <a:avLst/>
            </a:prstGeom>
            <a:solidFill>
              <a:schemeClr val="bg1">
                <a:alpha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F3576CFE-A06B-4754-BD67-19A9BBF209A9}"/>
                </a:ext>
              </a:extLst>
            </p:cNvPr>
            <p:cNvSpPr/>
            <p:nvPr/>
          </p:nvSpPr>
          <p:spPr>
            <a:xfrm rot="2700000">
              <a:off x="4381070" y="4305206"/>
              <a:ext cx="712182" cy="725684"/>
            </a:xfrm>
            <a:custGeom>
              <a:avLst/>
              <a:gdLst>
                <a:gd name="connsiteX0" fmla="*/ 624855 w 712182"/>
                <a:gd name="connsiteY0" fmla="*/ 0 h 725684"/>
                <a:gd name="connsiteX1" fmla="*/ 712182 w 712182"/>
                <a:gd name="connsiteY1" fmla="*/ 1 h 725684"/>
                <a:gd name="connsiteX2" fmla="*/ 712182 w 712182"/>
                <a:gd name="connsiteY2" fmla="*/ 1 h 725684"/>
                <a:gd name="connsiteX3" fmla="*/ 499216 w 712182"/>
                <a:gd name="connsiteY3" fmla="*/ 514148 h 725684"/>
                <a:gd name="connsiteX4" fmla="*/ 123943 w 712182"/>
                <a:gd name="connsiteY4" fmla="*/ 713804 h 725684"/>
                <a:gd name="connsiteX5" fmla="*/ 0 w 712182"/>
                <a:gd name="connsiteY5" fmla="*/ 725684 h 725684"/>
                <a:gd name="connsiteX6" fmla="*/ 0 w 712182"/>
                <a:gd name="connsiteY6" fmla="*/ 638358 h 725684"/>
                <a:gd name="connsiteX7" fmla="*/ 107264 w 712182"/>
                <a:gd name="connsiteY7" fmla="*/ 628077 h 725684"/>
                <a:gd name="connsiteX8" fmla="*/ 437466 w 712182"/>
                <a:gd name="connsiteY8" fmla="*/ 452400 h 725684"/>
                <a:gd name="connsiteX9" fmla="*/ 624855 w 712182"/>
                <a:gd name="connsiteY9" fmla="*/ 2 h 725684"/>
                <a:gd name="connsiteX10" fmla="*/ 624855 w 712182"/>
                <a:gd name="connsiteY10" fmla="*/ 0 h 725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2182" h="725684">
                  <a:moveTo>
                    <a:pt x="624855" y="0"/>
                  </a:moveTo>
                  <a:lnTo>
                    <a:pt x="712182" y="1"/>
                  </a:lnTo>
                  <a:lnTo>
                    <a:pt x="712182" y="1"/>
                  </a:lnTo>
                  <a:cubicBezTo>
                    <a:pt x="712183" y="186086"/>
                    <a:pt x="641194" y="372171"/>
                    <a:pt x="499216" y="514148"/>
                  </a:cubicBezTo>
                  <a:cubicBezTo>
                    <a:pt x="392732" y="620632"/>
                    <a:pt x="261439" y="687184"/>
                    <a:pt x="123943" y="713804"/>
                  </a:cubicBezTo>
                  <a:lnTo>
                    <a:pt x="0" y="725684"/>
                  </a:lnTo>
                  <a:lnTo>
                    <a:pt x="0" y="638358"/>
                  </a:lnTo>
                  <a:lnTo>
                    <a:pt x="107264" y="628077"/>
                  </a:lnTo>
                  <a:cubicBezTo>
                    <a:pt x="228246" y="604654"/>
                    <a:pt x="343771" y="546094"/>
                    <a:pt x="437466" y="452400"/>
                  </a:cubicBezTo>
                  <a:cubicBezTo>
                    <a:pt x="562392" y="327473"/>
                    <a:pt x="624855" y="163738"/>
                    <a:pt x="624855" y="2"/>
                  </a:cubicBezTo>
                  <a:lnTo>
                    <a:pt x="624855" y="0"/>
                  </a:lnTo>
                  <a:close/>
                </a:path>
              </a:pathLst>
            </a:custGeom>
            <a:solidFill>
              <a:srgbClr val="575856"/>
            </a:solidFill>
            <a:ln>
              <a:solidFill>
                <a:srgbClr val="5758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EFFA46DD-61AD-4B4E-9543-AD765DCD6F56}"/>
                </a:ext>
              </a:extLst>
            </p:cNvPr>
            <p:cNvSpPr txBox="1"/>
            <p:nvPr/>
          </p:nvSpPr>
          <p:spPr>
            <a:xfrm>
              <a:off x="4320609" y="3435986"/>
              <a:ext cx="1183593" cy="1015663"/>
            </a:xfrm>
            <a:prstGeom prst="rect">
              <a:avLst/>
            </a:prstGeom>
            <a:noFill/>
          </p:spPr>
          <p:txBody>
            <a:bodyPr wrap="square" rtlCol="0">
              <a:spAutoFit/>
            </a:bodyPr>
            <a:lstStyle/>
            <a:p>
              <a:r>
                <a:rPr lang="en-US" sz="6000" dirty="0">
                  <a:solidFill>
                    <a:srgbClr val="575856"/>
                  </a:solidFill>
                  <a:latin typeface="Aharoni" panose="02010803020104030203" pitchFamily="2" charset="-79"/>
                  <a:cs typeface="Aharoni" panose="02010803020104030203" pitchFamily="2" charset="-79"/>
                </a:rPr>
                <a:t>02</a:t>
              </a:r>
            </a:p>
          </p:txBody>
        </p:sp>
        <p:sp>
          <p:nvSpPr>
            <p:cNvPr id="80" name="TextBox 79">
              <a:extLst>
                <a:ext uri="{FF2B5EF4-FFF2-40B4-BE49-F238E27FC236}">
                  <a16:creationId xmlns:a16="http://schemas.microsoft.com/office/drawing/2014/main" id="{8199C26C-BAD9-49BE-9F2B-F0A6E73E9310}"/>
                </a:ext>
              </a:extLst>
            </p:cNvPr>
            <p:cNvSpPr txBox="1"/>
            <p:nvPr/>
          </p:nvSpPr>
          <p:spPr>
            <a:xfrm>
              <a:off x="4199636" y="4180791"/>
              <a:ext cx="1408128" cy="369332"/>
            </a:xfrm>
            <a:prstGeom prst="rect">
              <a:avLst/>
            </a:prstGeom>
            <a:noFill/>
          </p:spPr>
          <p:txBody>
            <a:bodyPr wrap="square" rtlCol="0">
              <a:spAutoFit/>
            </a:bodyPr>
            <a:lstStyle/>
            <a:p>
              <a:r>
                <a:rPr lang="en-US" dirty="0">
                  <a:solidFill>
                    <a:schemeClr val="tx1">
                      <a:lumMod val="95000"/>
                      <a:lumOff val="5000"/>
                    </a:schemeClr>
                  </a:solidFill>
                  <a:latin typeface="Microsoft YaHei Light" panose="020B0502040204020203" pitchFamily="34" charset="-122"/>
                  <a:ea typeface="Microsoft YaHei Light" panose="020B0502040204020203" pitchFamily="34" charset="-122"/>
                </a:rPr>
                <a:t>Part two</a:t>
              </a:r>
            </a:p>
          </p:txBody>
        </p:sp>
        <p:sp>
          <p:nvSpPr>
            <p:cNvPr id="85" name="TextBox 84">
              <a:extLst>
                <a:ext uri="{FF2B5EF4-FFF2-40B4-BE49-F238E27FC236}">
                  <a16:creationId xmlns:a16="http://schemas.microsoft.com/office/drawing/2014/main" id="{69C9747C-6CD9-44AF-ADAD-D37EB9F8A943}"/>
                </a:ext>
              </a:extLst>
            </p:cNvPr>
            <p:cNvSpPr txBox="1"/>
            <p:nvPr/>
          </p:nvSpPr>
          <p:spPr>
            <a:xfrm>
              <a:off x="3479129" y="5219519"/>
              <a:ext cx="2556891" cy="830997"/>
            </a:xfrm>
            <a:prstGeom prst="rect">
              <a:avLst/>
            </a:prstGeom>
            <a:noFill/>
          </p:spPr>
          <p:txBody>
            <a:bodyPr wrap="square" rtlCol="0">
              <a:spAutoFit/>
            </a:bodyPr>
            <a:lstStyle/>
            <a:p>
              <a:pPr algn="ctr"/>
              <a:r>
                <a:rPr lang="en-US" sz="2400" b="1" dirty="0">
                  <a:solidFill>
                    <a:schemeClr val="bg1">
                      <a:lumMod val="50000"/>
                    </a:schemeClr>
                  </a:solidFill>
                  <a:latin typeface="Microsoft YaHei Light" panose="020B0502040204020203" pitchFamily="34" charset="-122"/>
                  <a:ea typeface="Microsoft YaHei Light" panose="020B0502040204020203" pitchFamily="34" charset="-122"/>
                </a:rPr>
                <a:t>Portfolio</a:t>
              </a:r>
            </a:p>
            <a:p>
              <a:pPr algn="ctr"/>
              <a:r>
                <a:rPr lang="en-US" sz="2400" b="1" dirty="0">
                  <a:solidFill>
                    <a:schemeClr val="bg1">
                      <a:lumMod val="50000"/>
                    </a:schemeClr>
                  </a:solidFill>
                  <a:latin typeface="Microsoft YaHei Light" panose="020B0502040204020203" pitchFamily="34" charset="-122"/>
                  <a:ea typeface="Microsoft YaHei Light" panose="020B0502040204020203" pitchFamily="34" charset="-122"/>
                </a:rPr>
                <a:t>Performance</a:t>
              </a:r>
            </a:p>
          </p:txBody>
        </p:sp>
      </p:grpSp>
      <p:grpSp>
        <p:nvGrpSpPr>
          <p:cNvPr id="11" name="Group 10">
            <a:extLst>
              <a:ext uri="{FF2B5EF4-FFF2-40B4-BE49-F238E27FC236}">
                <a16:creationId xmlns:a16="http://schemas.microsoft.com/office/drawing/2014/main" id="{CEEC36BF-509D-6C4D-8240-E3ED6196FC46}"/>
              </a:ext>
            </a:extLst>
          </p:cNvPr>
          <p:cNvGrpSpPr/>
          <p:nvPr/>
        </p:nvGrpSpPr>
        <p:grpSpPr>
          <a:xfrm>
            <a:off x="4822998" y="3429000"/>
            <a:ext cx="2551447" cy="2608187"/>
            <a:chOff x="6191392" y="3429000"/>
            <a:chExt cx="2551447" cy="2608187"/>
          </a:xfrm>
        </p:grpSpPr>
        <p:grpSp>
          <p:nvGrpSpPr>
            <p:cNvPr id="7" name="Group 6">
              <a:extLst>
                <a:ext uri="{FF2B5EF4-FFF2-40B4-BE49-F238E27FC236}">
                  <a16:creationId xmlns:a16="http://schemas.microsoft.com/office/drawing/2014/main" id="{F6CA24BD-265E-4D18-BF7D-747BEC6A0048}"/>
                </a:ext>
              </a:extLst>
            </p:cNvPr>
            <p:cNvGrpSpPr/>
            <p:nvPr/>
          </p:nvGrpSpPr>
          <p:grpSpPr>
            <a:xfrm>
              <a:off x="6745077" y="3429000"/>
              <a:ext cx="1454227" cy="1595139"/>
              <a:chOff x="6775225" y="3429000"/>
              <a:chExt cx="1454227" cy="1595139"/>
            </a:xfrm>
          </p:grpSpPr>
          <p:sp>
            <p:nvSpPr>
              <p:cNvPr id="30" name="Oval 29">
                <a:extLst>
                  <a:ext uri="{FF2B5EF4-FFF2-40B4-BE49-F238E27FC236}">
                    <a16:creationId xmlns:a16="http://schemas.microsoft.com/office/drawing/2014/main" id="{C597B695-FDEE-455F-9609-CA7668EB8F94}"/>
                  </a:ext>
                </a:extLst>
              </p:cNvPr>
              <p:cNvSpPr/>
              <p:nvPr/>
            </p:nvSpPr>
            <p:spPr>
              <a:xfrm>
                <a:off x="6775225" y="3429000"/>
                <a:ext cx="1454227" cy="1454227"/>
              </a:xfrm>
              <a:prstGeom prst="ellipse">
                <a:avLst/>
              </a:prstGeom>
              <a:solidFill>
                <a:schemeClr val="bg1">
                  <a:alpha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2533D759-5596-45C6-8583-2D6D21F955D0}"/>
                  </a:ext>
                </a:extLst>
              </p:cNvPr>
              <p:cNvSpPr/>
              <p:nvPr/>
            </p:nvSpPr>
            <p:spPr>
              <a:xfrm rot="2700000">
                <a:off x="7146247" y="4305206"/>
                <a:ext cx="712182" cy="725684"/>
              </a:xfrm>
              <a:custGeom>
                <a:avLst/>
                <a:gdLst>
                  <a:gd name="connsiteX0" fmla="*/ 624855 w 712182"/>
                  <a:gd name="connsiteY0" fmla="*/ 0 h 725684"/>
                  <a:gd name="connsiteX1" fmla="*/ 712182 w 712182"/>
                  <a:gd name="connsiteY1" fmla="*/ 1 h 725684"/>
                  <a:gd name="connsiteX2" fmla="*/ 712182 w 712182"/>
                  <a:gd name="connsiteY2" fmla="*/ 1 h 725684"/>
                  <a:gd name="connsiteX3" fmla="*/ 499216 w 712182"/>
                  <a:gd name="connsiteY3" fmla="*/ 514148 h 725684"/>
                  <a:gd name="connsiteX4" fmla="*/ 123943 w 712182"/>
                  <a:gd name="connsiteY4" fmla="*/ 713804 h 725684"/>
                  <a:gd name="connsiteX5" fmla="*/ 0 w 712182"/>
                  <a:gd name="connsiteY5" fmla="*/ 725684 h 725684"/>
                  <a:gd name="connsiteX6" fmla="*/ 0 w 712182"/>
                  <a:gd name="connsiteY6" fmla="*/ 638358 h 725684"/>
                  <a:gd name="connsiteX7" fmla="*/ 107264 w 712182"/>
                  <a:gd name="connsiteY7" fmla="*/ 628077 h 725684"/>
                  <a:gd name="connsiteX8" fmla="*/ 437466 w 712182"/>
                  <a:gd name="connsiteY8" fmla="*/ 452400 h 725684"/>
                  <a:gd name="connsiteX9" fmla="*/ 624855 w 712182"/>
                  <a:gd name="connsiteY9" fmla="*/ 2 h 725684"/>
                  <a:gd name="connsiteX10" fmla="*/ 624855 w 712182"/>
                  <a:gd name="connsiteY10" fmla="*/ 0 h 725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2182" h="725684">
                    <a:moveTo>
                      <a:pt x="624855" y="0"/>
                    </a:moveTo>
                    <a:lnTo>
                      <a:pt x="712182" y="1"/>
                    </a:lnTo>
                    <a:lnTo>
                      <a:pt x="712182" y="1"/>
                    </a:lnTo>
                    <a:cubicBezTo>
                      <a:pt x="712183" y="186086"/>
                      <a:pt x="641194" y="372171"/>
                      <a:pt x="499216" y="514148"/>
                    </a:cubicBezTo>
                    <a:cubicBezTo>
                      <a:pt x="392732" y="620632"/>
                      <a:pt x="261439" y="687184"/>
                      <a:pt x="123943" y="713804"/>
                    </a:cubicBezTo>
                    <a:lnTo>
                      <a:pt x="0" y="725684"/>
                    </a:lnTo>
                    <a:lnTo>
                      <a:pt x="0" y="638358"/>
                    </a:lnTo>
                    <a:lnTo>
                      <a:pt x="107264" y="628077"/>
                    </a:lnTo>
                    <a:cubicBezTo>
                      <a:pt x="228246" y="604654"/>
                      <a:pt x="343771" y="546094"/>
                      <a:pt x="437466" y="452400"/>
                    </a:cubicBezTo>
                    <a:cubicBezTo>
                      <a:pt x="562392" y="327473"/>
                      <a:pt x="624855" y="163738"/>
                      <a:pt x="624855" y="2"/>
                    </a:cubicBezTo>
                    <a:lnTo>
                      <a:pt x="624855" y="0"/>
                    </a:lnTo>
                    <a:close/>
                  </a:path>
                </a:pathLst>
              </a:custGeom>
              <a:solidFill>
                <a:srgbClr val="BE172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D7D192E8-CDDB-465A-BE3B-C47275DF522A}"/>
                  </a:ext>
                </a:extLst>
              </p:cNvPr>
              <p:cNvSpPr txBox="1"/>
              <p:nvPr/>
            </p:nvSpPr>
            <p:spPr>
              <a:xfrm>
                <a:off x="6910542" y="3435986"/>
                <a:ext cx="1183593" cy="1015663"/>
              </a:xfrm>
              <a:prstGeom prst="rect">
                <a:avLst/>
              </a:prstGeom>
              <a:noFill/>
            </p:spPr>
            <p:txBody>
              <a:bodyPr wrap="square" rtlCol="0">
                <a:spAutoFit/>
              </a:bodyPr>
              <a:lstStyle/>
              <a:p>
                <a:pPr algn="ctr"/>
                <a:r>
                  <a:rPr lang="en-US" sz="6000" dirty="0">
                    <a:solidFill>
                      <a:srgbClr val="BE1722"/>
                    </a:solidFill>
                    <a:latin typeface="Aharoni" panose="02010803020104030203" pitchFamily="2" charset="-79"/>
                    <a:cs typeface="Aharoni" panose="02010803020104030203" pitchFamily="2" charset="-79"/>
                  </a:rPr>
                  <a:t>03</a:t>
                </a:r>
              </a:p>
            </p:txBody>
          </p:sp>
          <p:sp>
            <p:nvSpPr>
              <p:cNvPr id="81" name="TextBox 80">
                <a:extLst>
                  <a:ext uri="{FF2B5EF4-FFF2-40B4-BE49-F238E27FC236}">
                    <a16:creationId xmlns:a16="http://schemas.microsoft.com/office/drawing/2014/main" id="{63DF3127-D008-440C-87BD-560C33686D97}"/>
                  </a:ext>
                </a:extLst>
              </p:cNvPr>
              <p:cNvSpPr txBox="1"/>
              <p:nvPr/>
            </p:nvSpPr>
            <p:spPr>
              <a:xfrm>
                <a:off x="6798274" y="4180791"/>
                <a:ext cx="1408128" cy="369332"/>
              </a:xfrm>
              <a:prstGeom prst="rect">
                <a:avLst/>
              </a:prstGeom>
              <a:noFill/>
            </p:spPr>
            <p:txBody>
              <a:bodyPr wrap="square" rtlCol="0">
                <a:spAutoFit/>
              </a:bodyPr>
              <a:lstStyle/>
              <a:p>
                <a:pPr algn="ctr"/>
                <a:r>
                  <a:rPr lang="en-US" dirty="0">
                    <a:solidFill>
                      <a:schemeClr val="tx1">
                        <a:lumMod val="95000"/>
                        <a:lumOff val="5000"/>
                      </a:schemeClr>
                    </a:solidFill>
                    <a:latin typeface="Microsoft YaHei Light" panose="020B0502040204020203" pitchFamily="34" charset="-122"/>
                    <a:ea typeface="Microsoft YaHei Light" panose="020B0502040204020203" pitchFamily="34" charset="-122"/>
                  </a:rPr>
                  <a:t>Part three</a:t>
                </a:r>
              </a:p>
            </p:txBody>
          </p:sp>
        </p:grpSp>
        <p:sp>
          <p:nvSpPr>
            <p:cNvPr id="86" name="TextBox 85">
              <a:extLst>
                <a:ext uri="{FF2B5EF4-FFF2-40B4-BE49-F238E27FC236}">
                  <a16:creationId xmlns:a16="http://schemas.microsoft.com/office/drawing/2014/main" id="{EA3550CD-006A-4C94-BD24-6959DEE6328C}"/>
                </a:ext>
              </a:extLst>
            </p:cNvPr>
            <p:cNvSpPr txBox="1"/>
            <p:nvPr/>
          </p:nvSpPr>
          <p:spPr>
            <a:xfrm>
              <a:off x="6191392" y="5206190"/>
              <a:ext cx="2551447" cy="830997"/>
            </a:xfrm>
            <a:prstGeom prst="rect">
              <a:avLst/>
            </a:prstGeom>
            <a:noFill/>
          </p:spPr>
          <p:txBody>
            <a:bodyPr wrap="square" rtlCol="0">
              <a:spAutoFit/>
            </a:bodyPr>
            <a:lstStyle/>
            <a:p>
              <a:pPr algn="ctr"/>
              <a:r>
                <a:rPr lang="en-US" sz="2400" b="1" dirty="0">
                  <a:solidFill>
                    <a:schemeClr val="bg1">
                      <a:lumMod val="50000"/>
                    </a:schemeClr>
                  </a:solidFill>
                  <a:latin typeface="Microsoft YaHei Light" panose="020B0502040204020203" pitchFamily="34" charset="-122"/>
                  <a:ea typeface="Microsoft YaHei Light" panose="020B0502040204020203" pitchFamily="34" charset="-122"/>
                </a:rPr>
                <a:t>Strategy</a:t>
              </a:r>
            </a:p>
            <a:p>
              <a:pPr algn="ctr"/>
              <a:r>
                <a:rPr lang="en-US" sz="2400" b="1" dirty="0">
                  <a:solidFill>
                    <a:schemeClr val="bg1">
                      <a:lumMod val="50000"/>
                    </a:schemeClr>
                  </a:solidFill>
                  <a:latin typeface="Microsoft YaHei Light" panose="020B0502040204020203" pitchFamily="34" charset="-122"/>
                  <a:ea typeface="Microsoft YaHei Light" panose="020B0502040204020203" pitchFamily="34" charset="-122"/>
                </a:rPr>
                <a:t>Rewind</a:t>
              </a:r>
            </a:p>
          </p:txBody>
        </p:sp>
      </p:grpSp>
      <p:grpSp>
        <p:nvGrpSpPr>
          <p:cNvPr id="12" name="Group 11">
            <a:extLst>
              <a:ext uri="{FF2B5EF4-FFF2-40B4-BE49-F238E27FC236}">
                <a16:creationId xmlns:a16="http://schemas.microsoft.com/office/drawing/2014/main" id="{F0A150EB-7FB6-4C41-9D9C-79CE342C04B0}"/>
              </a:ext>
            </a:extLst>
          </p:cNvPr>
          <p:cNvGrpSpPr/>
          <p:nvPr/>
        </p:nvGrpSpPr>
        <p:grpSpPr>
          <a:xfrm>
            <a:off x="7315232" y="3429000"/>
            <a:ext cx="2384533" cy="2621516"/>
            <a:chOff x="8997599" y="3429000"/>
            <a:chExt cx="2384533" cy="2621516"/>
          </a:xfrm>
        </p:grpSpPr>
        <p:sp>
          <p:nvSpPr>
            <p:cNvPr id="31" name="Oval 30">
              <a:extLst>
                <a:ext uri="{FF2B5EF4-FFF2-40B4-BE49-F238E27FC236}">
                  <a16:creationId xmlns:a16="http://schemas.microsoft.com/office/drawing/2014/main" id="{619C099A-1020-42C6-B571-BCE62359D39D}"/>
                </a:ext>
              </a:extLst>
            </p:cNvPr>
            <p:cNvSpPr/>
            <p:nvPr/>
          </p:nvSpPr>
          <p:spPr>
            <a:xfrm>
              <a:off x="9462753" y="3429000"/>
              <a:ext cx="1454227" cy="1454227"/>
            </a:xfrm>
            <a:prstGeom prst="ellipse">
              <a:avLst/>
            </a:prstGeom>
            <a:solidFill>
              <a:schemeClr val="bg1">
                <a:alpha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a:extLst>
                <a:ext uri="{FF2B5EF4-FFF2-40B4-BE49-F238E27FC236}">
                  <a16:creationId xmlns:a16="http://schemas.microsoft.com/office/drawing/2014/main" id="{53EFFB73-AD5C-4FA1-BBA9-EDF1CA50EB83}"/>
                </a:ext>
              </a:extLst>
            </p:cNvPr>
            <p:cNvSpPr/>
            <p:nvPr/>
          </p:nvSpPr>
          <p:spPr>
            <a:xfrm rot="2700000">
              <a:off x="9840269" y="4305206"/>
              <a:ext cx="712182" cy="725684"/>
            </a:xfrm>
            <a:custGeom>
              <a:avLst/>
              <a:gdLst>
                <a:gd name="connsiteX0" fmla="*/ 624855 w 712182"/>
                <a:gd name="connsiteY0" fmla="*/ 0 h 725684"/>
                <a:gd name="connsiteX1" fmla="*/ 712182 w 712182"/>
                <a:gd name="connsiteY1" fmla="*/ 1 h 725684"/>
                <a:gd name="connsiteX2" fmla="*/ 712182 w 712182"/>
                <a:gd name="connsiteY2" fmla="*/ 1 h 725684"/>
                <a:gd name="connsiteX3" fmla="*/ 499216 w 712182"/>
                <a:gd name="connsiteY3" fmla="*/ 514148 h 725684"/>
                <a:gd name="connsiteX4" fmla="*/ 123943 w 712182"/>
                <a:gd name="connsiteY4" fmla="*/ 713804 h 725684"/>
                <a:gd name="connsiteX5" fmla="*/ 0 w 712182"/>
                <a:gd name="connsiteY5" fmla="*/ 725684 h 725684"/>
                <a:gd name="connsiteX6" fmla="*/ 0 w 712182"/>
                <a:gd name="connsiteY6" fmla="*/ 638358 h 725684"/>
                <a:gd name="connsiteX7" fmla="*/ 107264 w 712182"/>
                <a:gd name="connsiteY7" fmla="*/ 628077 h 725684"/>
                <a:gd name="connsiteX8" fmla="*/ 437466 w 712182"/>
                <a:gd name="connsiteY8" fmla="*/ 452400 h 725684"/>
                <a:gd name="connsiteX9" fmla="*/ 624855 w 712182"/>
                <a:gd name="connsiteY9" fmla="*/ 2 h 725684"/>
                <a:gd name="connsiteX10" fmla="*/ 624855 w 712182"/>
                <a:gd name="connsiteY10" fmla="*/ 0 h 725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2182" h="725684">
                  <a:moveTo>
                    <a:pt x="624855" y="0"/>
                  </a:moveTo>
                  <a:lnTo>
                    <a:pt x="712182" y="1"/>
                  </a:lnTo>
                  <a:lnTo>
                    <a:pt x="712182" y="1"/>
                  </a:lnTo>
                  <a:cubicBezTo>
                    <a:pt x="712183" y="186086"/>
                    <a:pt x="641194" y="372171"/>
                    <a:pt x="499216" y="514148"/>
                  </a:cubicBezTo>
                  <a:cubicBezTo>
                    <a:pt x="392732" y="620632"/>
                    <a:pt x="261439" y="687184"/>
                    <a:pt x="123943" y="713804"/>
                  </a:cubicBezTo>
                  <a:lnTo>
                    <a:pt x="0" y="725684"/>
                  </a:lnTo>
                  <a:lnTo>
                    <a:pt x="0" y="638358"/>
                  </a:lnTo>
                  <a:lnTo>
                    <a:pt x="107264" y="628077"/>
                  </a:lnTo>
                  <a:cubicBezTo>
                    <a:pt x="228246" y="604654"/>
                    <a:pt x="343771" y="546094"/>
                    <a:pt x="437466" y="452400"/>
                  </a:cubicBezTo>
                  <a:cubicBezTo>
                    <a:pt x="562392" y="327473"/>
                    <a:pt x="624855" y="163738"/>
                    <a:pt x="624855" y="2"/>
                  </a:cubicBezTo>
                  <a:lnTo>
                    <a:pt x="624855" y="0"/>
                  </a:lnTo>
                  <a:close/>
                </a:path>
              </a:pathLst>
            </a:custGeom>
            <a:solidFill>
              <a:srgbClr val="575856"/>
            </a:solidFill>
            <a:ln>
              <a:solidFill>
                <a:srgbClr val="5758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C8A5FB63-CFA2-4197-B334-28AF76C4238A}"/>
                </a:ext>
              </a:extLst>
            </p:cNvPr>
            <p:cNvSpPr txBox="1"/>
            <p:nvPr/>
          </p:nvSpPr>
          <p:spPr>
            <a:xfrm>
              <a:off x="9602447" y="3435986"/>
              <a:ext cx="1183593" cy="1015663"/>
            </a:xfrm>
            <a:prstGeom prst="rect">
              <a:avLst/>
            </a:prstGeom>
            <a:noFill/>
          </p:spPr>
          <p:txBody>
            <a:bodyPr wrap="square" rtlCol="0">
              <a:spAutoFit/>
            </a:bodyPr>
            <a:lstStyle/>
            <a:p>
              <a:pPr algn="ctr"/>
              <a:r>
                <a:rPr lang="en-US" sz="6000" dirty="0">
                  <a:solidFill>
                    <a:srgbClr val="575856"/>
                  </a:solidFill>
                  <a:latin typeface="Aharoni" panose="02010803020104030203" pitchFamily="2" charset="-79"/>
                  <a:cs typeface="Aharoni" panose="02010803020104030203" pitchFamily="2" charset="-79"/>
                </a:rPr>
                <a:t>04</a:t>
              </a:r>
            </a:p>
          </p:txBody>
        </p:sp>
        <p:sp>
          <p:nvSpPr>
            <p:cNvPr id="82" name="TextBox 81">
              <a:extLst>
                <a:ext uri="{FF2B5EF4-FFF2-40B4-BE49-F238E27FC236}">
                  <a16:creationId xmlns:a16="http://schemas.microsoft.com/office/drawing/2014/main" id="{F5373F64-EEEF-4EE7-9279-01D4989EFDC5}"/>
                </a:ext>
              </a:extLst>
            </p:cNvPr>
            <p:cNvSpPr txBox="1"/>
            <p:nvPr/>
          </p:nvSpPr>
          <p:spPr>
            <a:xfrm>
              <a:off x="9650368" y="4180791"/>
              <a:ext cx="1408128" cy="369332"/>
            </a:xfrm>
            <a:prstGeom prst="rect">
              <a:avLst/>
            </a:prstGeom>
            <a:noFill/>
          </p:spPr>
          <p:txBody>
            <a:bodyPr wrap="square" rtlCol="0">
              <a:spAutoFit/>
            </a:bodyPr>
            <a:lstStyle/>
            <a:p>
              <a:r>
                <a:rPr lang="en-US" dirty="0">
                  <a:solidFill>
                    <a:schemeClr val="tx1">
                      <a:lumMod val="95000"/>
                      <a:lumOff val="5000"/>
                    </a:schemeClr>
                  </a:solidFill>
                  <a:latin typeface="Microsoft YaHei Light" panose="020B0502040204020203" pitchFamily="34" charset="-122"/>
                  <a:ea typeface="Microsoft YaHei Light" panose="020B0502040204020203" pitchFamily="34" charset="-122"/>
                </a:rPr>
                <a:t>Part four</a:t>
              </a:r>
            </a:p>
          </p:txBody>
        </p:sp>
        <p:sp>
          <p:nvSpPr>
            <p:cNvPr id="87" name="TextBox 86">
              <a:extLst>
                <a:ext uri="{FF2B5EF4-FFF2-40B4-BE49-F238E27FC236}">
                  <a16:creationId xmlns:a16="http://schemas.microsoft.com/office/drawing/2014/main" id="{EAB7605E-2842-40A3-9CEC-79045EA00C02}"/>
                </a:ext>
              </a:extLst>
            </p:cNvPr>
            <p:cNvSpPr txBox="1"/>
            <p:nvPr/>
          </p:nvSpPr>
          <p:spPr>
            <a:xfrm>
              <a:off x="8997599" y="5219519"/>
              <a:ext cx="2384533" cy="830997"/>
            </a:xfrm>
            <a:prstGeom prst="rect">
              <a:avLst/>
            </a:prstGeom>
            <a:noFill/>
          </p:spPr>
          <p:txBody>
            <a:bodyPr wrap="square" rtlCol="0">
              <a:spAutoFit/>
            </a:bodyPr>
            <a:lstStyle/>
            <a:p>
              <a:pPr algn="ctr"/>
              <a:r>
                <a:rPr lang="en-US" sz="2400" b="1" dirty="0">
                  <a:solidFill>
                    <a:schemeClr val="bg1">
                      <a:lumMod val="50000"/>
                    </a:schemeClr>
                  </a:solidFill>
                  <a:latin typeface="Microsoft YaHei Light" panose="020B0502040204020203" pitchFamily="34" charset="-122"/>
                  <a:ea typeface="Microsoft YaHei Light" panose="020B0502040204020203" pitchFamily="34" charset="-122"/>
                </a:rPr>
                <a:t>Further </a:t>
              </a:r>
            </a:p>
            <a:p>
              <a:pPr algn="ctr"/>
              <a:r>
                <a:rPr lang="en-US" sz="2400" b="1" dirty="0">
                  <a:solidFill>
                    <a:schemeClr val="bg1">
                      <a:lumMod val="50000"/>
                    </a:schemeClr>
                  </a:solidFill>
                  <a:latin typeface="Microsoft YaHei Light" panose="020B0502040204020203" pitchFamily="34" charset="-122"/>
                  <a:ea typeface="Microsoft YaHei Light" panose="020B0502040204020203" pitchFamily="34" charset="-122"/>
                </a:rPr>
                <a:t>Improvement</a:t>
              </a:r>
            </a:p>
          </p:txBody>
        </p:sp>
      </p:grpSp>
      <p:sp>
        <p:nvSpPr>
          <p:cNvPr id="88" name="TextBox 87">
            <a:extLst>
              <a:ext uri="{FF2B5EF4-FFF2-40B4-BE49-F238E27FC236}">
                <a16:creationId xmlns:a16="http://schemas.microsoft.com/office/drawing/2014/main" id="{5E7015EF-9F04-4241-9834-5194F976CBAE}"/>
              </a:ext>
            </a:extLst>
          </p:cNvPr>
          <p:cNvSpPr txBox="1"/>
          <p:nvPr/>
        </p:nvSpPr>
        <p:spPr>
          <a:xfrm>
            <a:off x="5656384" y="2983523"/>
            <a:ext cx="914400" cy="914400"/>
          </a:xfrm>
          <a:prstGeom prst="rect">
            <a:avLst/>
          </a:prstGeom>
          <a:noFill/>
        </p:spPr>
        <p:txBody>
          <a:bodyPr wrap="square" rtlCol="0">
            <a:spAutoFit/>
          </a:bodyPr>
          <a:lstStyle/>
          <a:p>
            <a:endParaRPr lang="en-US" dirty="0"/>
          </a:p>
        </p:txBody>
      </p:sp>
      <p:sp>
        <p:nvSpPr>
          <p:cNvPr id="89" name="TextBox 88">
            <a:extLst>
              <a:ext uri="{FF2B5EF4-FFF2-40B4-BE49-F238E27FC236}">
                <a16:creationId xmlns:a16="http://schemas.microsoft.com/office/drawing/2014/main" id="{42533697-6B8E-4BFC-81C0-64C795AC0494}"/>
              </a:ext>
            </a:extLst>
          </p:cNvPr>
          <p:cNvSpPr txBox="1"/>
          <p:nvPr/>
        </p:nvSpPr>
        <p:spPr>
          <a:xfrm>
            <a:off x="2258457" y="1664677"/>
            <a:ext cx="7391911" cy="369332"/>
          </a:xfrm>
          <a:prstGeom prst="rect">
            <a:avLst/>
          </a:prstGeom>
          <a:noFill/>
        </p:spPr>
        <p:txBody>
          <a:bodyPr wrap="square" rtlCol="0">
            <a:spAutoFit/>
          </a:bodyPr>
          <a:lstStyle/>
          <a:p>
            <a:endParaRPr lang="en-US" dirty="0">
              <a:solidFill>
                <a:schemeClr val="bg1"/>
              </a:solidFill>
              <a:latin typeface="Microsoft YaHei Light" panose="020B0502040204020203" pitchFamily="34" charset="-122"/>
              <a:ea typeface="Microsoft YaHei Light" panose="020B0502040204020203" pitchFamily="34" charset="-122"/>
            </a:endParaRPr>
          </a:p>
        </p:txBody>
      </p:sp>
      <p:sp>
        <p:nvSpPr>
          <p:cNvPr id="90" name="TextBox 89">
            <a:extLst>
              <a:ext uri="{FF2B5EF4-FFF2-40B4-BE49-F238E27FC236}">
                <a16:creationId xmlns:a16="http://schemas.microsoft.com/office/drawing/2014/main" id="{AB0BE749-4B42-401D-ABF3-7ECE117362A5}"/>
              </a:ext>
            </a:extLst>
          </p:cNvPr>
          <p:cNvSpPr txBox="1"/>
          <p:nvPr/>
        </p:nvSpPr>
        <p:spPr>
          <a:xfrm>
            <a:off x="1223080" y="1413912"/>
            <a:ext cx="10203855" cy="707886"/>
          </a:xfrm>
          <a:prstGeom prst="rect">
            <a:avLst/>
          </a:prstGeom>
          <a:noFill/>
        </p:spPr>
        <p:txBody>
          <a:bodyPr wrap="square" rtlCol="0">
            <a:spAutoFit/>
          </a:bodyPr>
          <a:lstStyle/>
          <a:p>
            <a:pPr algn="just"/>
            <a:r>
              <a:rPr lang="zh-CN" altLang="en-US" sz="2000" dirty="0">
                <a:solidFill>
                  <a:schemeClr val="bg1"/>
                </a:solidFill>
                <a:latin typeface="Microsoft YaHei" panose="020B0503020204020204" pitchFamily="34" charset="-122"/>
                <a:ea typeface="Microsoft YaHei" panose="020B0503020204020204" pitchFamily="34" charset="-122"/>
              </a:rPr>
              <a:t> </a:t>
            </a:r>
            <a:endParaRPr lang="en-US" altLang="zh-CN" sz="2000" dirty="0">
              <a:solidFill>
                <a:schemeClr val="bg1"/>
              </a:solidFill>
              <a:latin typeface="Microsoft YaHei" panose="020B0503020204020204" pitchFamily="34" charset="-122"/>
              <a:ea typeface="Microsoft YaHei" panose="020B0503020204020204" pitchFamily="34" charset="-122"/>
            </a:endParaRPr>
          </a:p>
          <a:p>
            <a:pPr algn="just"/>
            <a:endParaRPr lang="en-US" sz="2000" dirty="0">
              <a:solidFill>
                <a:schemeClr val="bg1"/>
              </a:solidFill>
              <a:latin typeface="Microsoft YaHei Light" panose="020B0502040204020203" pitchFamily="34" charset="-122"/>
              <a:ea typeface="Microsoft YaHei Light" panose="020B0502040204020203" pitchFamily="34" charset="-122"/>
            </a:endParaRPr>
          </a:p>
        </p:txBody>
      </p:sp>
      <p:grpSp>
        <p:nvGrpSpPr>
          <p:cNvPr id="37" name="Group 36">
            <a:extLst>
              <a:ext uri="{FF2B5EF4-FFF2-40B4-BE49-F238E27FC236}">
                <a16:creationId xmlns:a16="http://schemas.microsoft.com/office/drawing/2014/main" id="{5A5C9AA5-962D-3C44-AC7F-90756F981706}"/>
              </a:ext>
            </a:extLst>
          </p:cNvPr>
          <p:cNvGrpSpPr/>
          <p:nvPr/>
        </p:nvGrpSpPr>
        <p:grpSpPr>
          <a:xfrm>
            <a:off x="9640553" y="3429000"/>
            <a:ext cx="2551447" cy="2608187"/>
            <a:chOff x="6191392" y="3429000"/>
            <a:chExt cx="2551447" cy="2608187"/>
          </a:xfrm>
        </p:grpSpPr>
        <p:grpSp>
          <p:nvGrpSpPr>
            <p:cNvPr id="38" name="Group 37">
              <a:extLst>
                <a:ext uri="{FF2B5EF4-FFF2-40B4-BE49-F238E27FC236}">
                  <a16:creationId xmlns:a16="http://schemas.microsoft.com/office/drawing/2014/main" id="{0E602DBF-1587-B84F-A210-02950A37F7CF}"/>
                </a:ext>
              </a:extLst>
            </p:cNvPr>
            <p:cNvGrpSpPr/>
            <p:nvPr/>
          </p:nvGrpSpPr>
          <p:grpSpPr>
            <a:xfrm>
              <a:off x="6745077" y="3429000"/>
              <a:ext cx="1454227" cy="1595139"/>
              <a:chOff x="6775225" y="3429000"/>
              <a:chExt cx="1454227" cy="1595139"/>
            </a:xfrm>
          </p:grpSpPr>
          <p:sp>
            <p:nvSpPr>
              <p:cNvPr id="40" name="Oval 39">
                <a:extLst>
                  <a:ext uri="{FF2B5EF4-FFF2-40B4-BE49-F238E27FC236}">
                    <a16:creationId xmlns:a16="http://schemas.microsoft.com/office/drawing/2014/main" id="{669EAFDA-05AD-BA4C-9930-94A90050A2FF}"/>
                  </a:ext>
                </a:extLst>
              </p:cNvPr>
              <p:cNvSpPr/>
              <p:nvPr/>
            </p:nvSpPr>
            <p:spPr>
              <a:xfrm>
                <a:off x="6775225" y="3429000"/>
                <a:ext cx="1454227" cy="1454227"/>
              </a:xfrm>
              <a:prstGeom prst="ellipse">
                <a:avLst/>
              </a:prstGeom>
              <a:solidFill>
                <a:schemeClr val="bg1">
                  <a:alpha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73">
                <a:extLst>
                  <a:ext uri="{FF2B5EF4-FFF2-40B4-BE49-F238E27FC236}">
                    <a16:creationId xmlns:a16="http://schemas.microsoft.com/office/drawing/2014/main" id="{12AE69B4-BEC6-394C-A9A7-C83F8D06AE26}"/>
                  </a:ext>
                </a:extLst>
              </p:cNvPr>
              <p:cNvSpPr/>
              <p:nvPr/>
            </p:nvSpPr>
            <p:spPr>
              <a:xfrm rot="2700000">
                <a:off x="7146247" y="4305206"/>
                <a:ext cx="712182" cy="725684"/>
              </a:xfrm>
              <a:custGeom>
                <a:avLst/>
                <a:gdLst>
                  <a:gd name="connsiteX0" fmla="*/ 624855 w 712182"/>
                  <a:gd name="connsiteY0" fmla="*/ 0 h 725684"/>
                  <a:gd name="connsiteX1" fmla="*/ 712182 w 712182"/>
                  <a:gd name="connsiteY1" fmla="*/ 1 h 725684"/>
                  <a:gd name="connsiteX2" fmla="*/ 712182 w 712182"/>
                  <a:gd name="connsiteY2" fmla="*/ 1 h 725684"/>
                  <a:gd name="connsiteX3" fmla="*/ 499216 w 712182"/>
                  <a:gd name="connsiteY3" fmla="*/ 514148 h 725684"/>
                  <a:gd name="connsiteX4" fmla="*/ 123943 w 712182"/>
                  <a:gd name="connsiteY4" fmla="*/ 713804 h 725684"/>
                  <a:gd name="connsiteX5" fmla="*/ 0 w 712182"/>
                  <a:gd name="connsiteY5" fmla="*/ 725684 h 725684"/>
                  <a:gd name="connsiteX6" fmla="*/ 0 w 712182"/>
                  <a:gd name="connsiteY6" fmla="*/ 638358 h 725684"/>
                  <a:gd name="connsiteX7" fmla="*/ 107264 w 712182"/>
                  <a:gd name="connsiteY7" fmla="*/ 628077 h 725684"/>
                  <a:gd name="connsiteX8" fmla="*/ 437466 w 712182"/>
                  <a:gd name="connsiteY8" fmla="*/ 452400 h 725684"/>
                  <a:gd name="connsiteX9" fmla="*/ 624855 w 712182"/>
                  <a:gd name="connsiteY9" fmla="*/ 2 h 725684"/>
                  <a:gd name="connsiteX10" fmla="*/ 624855 w 712182"/>
                  <a:gd name="connsiteY10" fmla="*/ 0 h 725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2182" h="725684">
                    <a:moveTo>
                      <a:pt x="624855" y="0"/>
                    </a:moveTo>
                    <a:lnTo>
                      <a:pt x="712182" y="1"/>
                    </a:lnTo>
                    <a:lnTo>
                      <a:pt x="712182" y="1"/>
                    </a:lnTo>
                    <a:cubicBezTo>
                      <a:pt x="712183" y="186086"/>
                      <a:pt x="641194" y="372171"/>
                      <a:pt x="499216" y="514148"/>
                    </a:cubicBezTo>
                    <a:cubicBezTo>
                      <a:pt x="392732" y="620632"/>
                      <a:pt x="261439" y="687184"/>
                      <a:pt x="123943" y="713804"/>
                    </a:cubicBezTo>
                    <a:lnTo>
                      <a:pt x="0" y="725684"/>
                    </a:lnTo>
                    <a:lnTo>
                      <a:pt x="0" y="638358"/>
                    </a:lnTo>
                    <a:lnTo>
                      <a:pt x="107264" y="628077"/>
                    </a:lnTo>
                    <a:cubicBezTo>
                      <a:pt x="228246" y="604654"/>
                      <a:pt x="343771" y="546094"/>
                      <a:pt x="437466" y="452400"/>
                    </a:cubicBezTo>
                    <a:cubicBezTo>
                      <a:pt x="562392" y="327473"/>
                      <a:pt x="624855" y="163738"/>
                      <a:pt x="624855" y="2"/>
                    </a:cubicBezTo>
                    <a:lnTo>
                      <a:pt x="624855" y="0"/>
                    </a:lnTo>
                    <a:close/>
                  </a:path>
                </a:pathLst>
              </a:custGeom>
              <a:solidFill>
                <a:srgbClr val="BE172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3D5AEDF-D200-1F46-92BD-85EBEEFE92D4}"/>
                  </a:ext>
                </a:extLst>
              </p:cNvPr>
              <p:cNvSpPr txBox="1"/>
              <p:nvPr/>
            </p:nvSpPr>
            <p:spPr>
              <a:xfrm>
                <a:off x="6910542" y="3435986"/>
                <a:ext cx="1183593" cy="1015663"/>
              </a:xfrm>
              <a:prstGeom prst="rect">
                <a:avLst/>
              </a:prstGeom>
              <a:noFill/>
            </p:spPr>
            <p:txBody>
              <a:bodyPr wrap="square" rtlCol="0">
                <a:spAutoFit/>
              </a:bodyPr>
              <a:lstStyle/>
              <a:p>
                <a:pPr algn="ctr"/>
                <a:r>
                  <a:rPr lang="en-US" sz="6000" dirty="0">
                    <a:solidFill>
                      <a:srgbClr val="BE1722"/>
                    </a:solidFill>
                    <a:latin typeface="Aharoni" panose="02010803020104030203" pitchFamily="2" charset="-79"/>
                    <a:cs typeface="Aharoni" panose="02010803020104030203" pitchFamily="2" charset="-79"/>
                  </a:rPr>
                  <a:t>05</a:t>
                </a:r>
              </a:p>
            </p:txBody>
          </p:sp>
          <p:sp>
            <p:nvSpPr>
              <p:cNvPr id="43" name="TextBox 42">
                <a:extLst>
                  <a:ext uri="{FF2B5EF4-FFF2-40B4-BE49-F238E27FC236}">
                    <a16:creationId xmlns:a16="http://schemas.microsoft.com/office/drawing/2014/main" id="{5B2D4567-D7FF-054D-A1F9-7F1917509B67}"/>
                  </a:ext>
                </a:extLst>
              </p:cNvPr>
              <p:cNvSpPr txBox="1"/>
              <p:nvPr/>
            </p:nvSpPr>
            <p:spPr>
              <a:xfrm>
                <a:off x="6798274" y="4180791"/>
                <a:ext cx="1408128" cy="369332"/>
              </a:xfrm>
              <a:prstGeom prst="rect">
                <a:avLst/>
              </a:prstGeom>
              <a:noFill/>
            </p:spPr>
            <p:txBody>
              <a:bodyPr wrap="square" rtlCol="0">
                <a:spAutoFit/>
              </a:bodyPr>
              <a:lstStyle/>
              <a:p>
                <a:pPr algn="ctr"/>
                <a:r>
                  <a:rPr lang="en-US" dirty="0">
                    <a:solidFill>
                      <a:schemeClr val="tx1">
                        <a:lumMod val="95000"/>
                        <a:lumOff val="5000"/>
                      </a:schemeClr>
                    </a:solidFill>
                    <a:latin typeface="Microsoft YaHei Light" panose="020B0502040204020203" pitchFamily="34" charset="-122"/>
                    <a:ea typeface="Microsoft YaHei Light" panose="020B0502040204020203" pitchFamily="34" charset="-122"/>
                  </a:rPr>
                  <a:t>Part five</a:t>
                </a:r>
              </a:p>
            </p:txBody>
          </p:sp>
        </p:grpSp>
        <p:sp>
          <p:nvSpPr>
            <p:cNvPr id="39" name="TextBox 38">
              <a:extLst>
                <a:ext uri="{FF2B5EF4-FFF2-40B4-BE49-F238E27FC236}">
                  <a16:creationId xmlns:a16="http://schemas.microsoft.com/office/drawing/2014/main" id="{56B5A727-FFA1-A44D-81CD-69798A097555}"/>
                </a:ext>
              </a:extLst>
            </p:cNvPr>
            <p:cNvSpPr txBox="1"/>
            <p:nvPr/>
          </p:nvSpPr>
          <p:spPr>
            <a:xfrm>
              <a:off x="6191392" y="5206190"/>
              <a:ext cx="2551447" cy="830997"/>
            </a:xfrm>
            <a:prstGeom prst="rect">
              <a:avLst/>
            </a:prstGeom>
            <a:noFill/>
          </p:spPr>
          <p:txBody>
            <a:bodyPr wrap="square" rtlCol="0">
              <a:spAutoFit/>
            </a:bodyPr>
            <a:lstStyle/>
            <a:p>
              <a:pPr algn="ctr"/>
              <a:r>
                <a:rPr lang="en-US" sz="2400" b="1" dirty="0">
                  <a:solidFill>
                    <a:schemeClr val="bg1">
                      <a:lumMod val="50000"/>
                    </a:schemeClr>
                  </a:solidFill>
                  <a:latin typeface="Microsoft YaHei Light" panose="020B0502040204020203" pitchFamily="34" charset="-122"/>
                  <a:ea typeface="Microsoft YaHei Light" panose="020B0502040204020203" pitchFamily="34" charset="-122"/>
                </a:rPr>
                <a:t>Risk</a:t>
              </a:r>
            </a:p>
            <a:p>
              <a:pPr algn="ctr"/>
              <a:r>
                <a:rPr lang="en-US" sz="2400" b="1" dirty="0">
                  <a:solidFill>
                    <a:schemeClr val="bg1">
                      <a:lumMod val="50000"/>
                    </a:schemeClr>
                  </a:solidFill>
                  <a:latin typeface="Microsoft YaHei Light" panose="020B0502040204020203" pitchFamily="34" charset="-122"/>
                  <a:ea typeface="Microsoft YaHei Light" panose="020B0502040204020203" pitchFamily="34" charset="-122"/>
                </a:rPr>
                <a:t>Analysis</a:t>
              </a:r>
            </a:p>
          </p:txBody>
        </p:sp>
      </p:grpSp>
    </p:spTree>
    <p:extLst>
      <p:ext uri="{BB962C8B-B14F-4D97-AF65-F5344CB8AC3E}">
        <p14:creationId xmlns:p14="http://schemas.microsoft.com/office/powerpoint/2010/main" val="2822110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BF839F-5CB7-7E42-A5DA-2B3755F5F10B}"/>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951971" y="0"/>
            <a:ext cx="10288058" cy="6858000"/>
          </a:xfrm>
          <a:prstGeom prst="rect">
            <a:avLst/>
          </a:prstGeom>
        </p:spPr>
      </p:pic>
      <p:grpSp>
        <p:nvGrpSpPr>
          <p:cNvPr id="9" name="Group 8">
            <a:extLst>
              <a:ext uri="{FF2B5EF4-FFF2-40B4-BE49-F238E27FC236}">
                <a16:creationId xmlns:a16="http://schemas.microsoft.com/office/drawing/2014/main" id="{BFEECD85-7EF0-4275-8E73-67C6097EEC55}"/>
              </a:ext>
            </a:extLst>
          </p:cNvPr>
          <p:cNvGrpSpPr/>
          <p:nvPr/>
        </p:nvGrpSpPr>
        <p:grpSpPr>
          <a:xfrm rot="1858578">
            <a:off x="10656469" y="3533234"/>
            <a:ext cx="911857" cy="199182"/>
            <a:chOff x="2257315" y="973043"/>
            <a:chExt cx="3279140" cy="716280"/>
          </a:xfrm>
        </p:grpSpPr>
        <p:pic>
          <p:nvPicPr>
            <p:cNvPr id="10" name="Picture 9">
              <a:extLst>
                <a:ext uri="{FF2B5EF4-FFF2-40B4-BE49-F238E27FC236}">
                  <a16:creationId xmlns:a16="http://schemas.microsoft.com/office/drawing/2014/main" id="{37747E80-0A05-40FD-85AE-952BE5E4EFC6}"/>
                </a:ext>
              </a:extLst>
            </p:cNvPr>
            <p:cNvPicPr/>
            <p:nvPr/>
          </p:nvPicPr>
          <p:blipFill rotWithShape="1">
            <a:blip r:embed="rId3" cstate="screen">
              <a:extLst>
                <a:ext uri="{BEBA8EAE-BF5A-486C-A8C5-ECC9F3942E4B}">
                  <a14:imgProps xmlns:a14="http://schemas.microsoft.com/office/drawing/2010/main">
                    <a14:imgLayer r:embed="rId4">
                      <a14:imgEffect>
                        <a14:backgroundRemoval t="9362" b="89362" l="0" r="100000">
                          <a14:foregroundMark x1="2294" y1="52340" x2="2294" y2="52340"/>
                          <a14:foregroundMark x1="22936" y1="42979" x2="22936" y2="42979"/>
                          <a14:foregroundMark x1="56881" y1="39149" x2="56881" y2="39149"/>
                          <a14:foregroundMark x1="59174" y1="50638" x2="59174" y2="50638"/>
                        </a14:backgroundRemoval>
                      </a14:imgEffect>
                    </a14:imgLayer>
                  </a14:imgProps>
                </a:ext>
                <a:ext uri="{28A0092B-C50C-407E-A947-70E740481C1C}">
                  <a14:useLocalDpi xmlns:a14="http://schemas.microsoft.com/office/drawing/2010/main"/>
                </a:ext>
              </a:extLst>
            </a:blip>
            <a:srcRect/>
            <a:stretch/>
          </p:blipFill>
          <p:spPr>
            <a:xfrm>
              <a:off x="4326835" y="973043"/>
              <a:ext cx="662608" cy="716280"/>
            </a:xfrm>
            <a:prstGeom prst="rect">
              <a:avLst/>
            </a:prstGeom>
          </p:spPr>
        </p:pic>
        <p:pic>
          <p:nvPicPr>
            <p:cNvPr id="11" name="Picture 10">
              <a:extLst>
                <a:ext uri="{FF2B5EF4-FFF2-40B4-BE49-F238E27FC236}">
                  <a16:creationId xmlns:a16="http://schemas.microsoft.com/office/drawing/2014/main" id="{1F179B21-A408-4C2C-BEC1-1733438C50C4}"/>
                </a:ext>
              </a:extLst>
            </p:cNvPr>
            <p:cNvPicPr/>
            <p:nvPr/>
          </p:nvPicPr>
          <p:blipFill rotWithShape="1">
            <a:blip r:embed="rId5" cstate="screen">
              <a:biLevel thresh="25000"/>
              <a:extLst>
                <a:ext uri="{BEBA8EAE-BF5A-486C-A8C5-ECC9F3942E4B}">
                  <a14:imgProps xmlns:a14="http://schemas.microsoft.com/office/drawing/2010/main">
                    <a14:imgLayer r:embed="rId6">
                      <a14:imgEffect>
                        <a14:backgroundRemoval t="9362" b="89362" l="0" r="82682">
                          <a14:foregroundMark x1="2793" y1="46809" x2="2793" y2="46809"/>
                          <a14:foregroundMark x1="68156" y1="70638" x2="68156" y2="70638"/>
                          <a14:foregroundMark x1="82682" y1="77447" x2="82682" y2="77447"/>
                        </a14:backgroundRemoval>
                      </a14:imgEffect>
                    </a14:imgLayer>
                  </a14:imgProps>
                </a:ext>
                <a:ext uri="{28A0092B-C50C-407E-A947-70E740481C1C}">
                  <a14:useLocalDpi xmlns:a14="http://schemas.microsoft.com/office/drawing/2010/main"/>
                </a:ext>
              </a:extLst>
            </a:blip>
            <a:srcRect/>
            <a:stretch/>
          </p:blipFill>
          <p:spPr>
            <a:xfrm>
              <a:off x="4989443" y="973043"/>
              <a:ext cx="547012" cy="716280"/>
            </a:xfrm>
            <a:prstGeom prst="rect">
              <a:avLst/>
            </a:prstGeom>
          </p:spPr>
        </p:pic>
        <p:pic>
          <p:nvPicPr>
            <p:cNvPr id="12" name="Picture 11">
              <a:extLst>
                <a:ext uri="{FF2B5EF4-FFF2-40B4-BE49-F238E27FC236}">
                  <a16:creationId xmlns:a16="http://schemas.microsoft.com/office/drawing/2014/main" id="{5CD45DA4-B755-4D8E-BF61-12B9DFE871FA}"/>
                </a:ext>
              </a:extLst>
            </p:cNvPr>
            <p:cNvPicPr/>
            <p:nvPr/>
          </p:nvPicPr>
          <p:blipFill rotWithShape="1">
            <a:blip r:embed="rId7" cstate="screen">
              <a:biLevel thresh="25000"/>
              <a:extLst>
                <a:ext uri="{BEBA8EAE-BF5A-486C-A8C5-ECC9F3942E4B}">
                  <a14:imgProps xmlns:a14="http://schemas.microsoft.com/office/drawing/2010/main">
                    <a14:imgLayer r:embed="rId8">
                      <a14:imgEffect>
                        <a14:backgroundRemoval t="9362" b="89362" l="3093" r="100000">
                          <a14:foregroundMark x1="3093" y1="25532" x2="3093" y2="25532"/>
                          <a14:foregroundMark x1="39028" y1="51489" x2="39028" y2="51489"/>
                          <a14:foregroundMark x1="53756" y1="50638" x2="53756" y2="50638"/>
                          <a14:foregroundMark x1="80265" y1="41277" x2="80265" y2="41277"/>
                          <a14:foregroundMark x1="96024" y1="51489" x2="96024" y2="51489"/>
                        </a14:backgroundRemoval>
                      </a14:imgEffect>
                    </a14:imgLayer>
                  </a14:imgProps>
                </a:ext>
                <a:ext uri="{28A0092B-C50C-407E-A947-70E740481C1C}">
                  <a14:useLocalDpi xmlns:a14="http://schemas.microsoft.com/office/drawing/2010/main"/>
                </a:ext>
              </a:extLst>
            </a:blip>
            <a:srcRect/>
            <a:stretch/>
          </p:blipFill>
          <p:spPr>
            <a:xfrm>
              <a:off x="2257315" y="973043"/>
              <a:ext cx="2069520" cy="716280"/>
            </a:xfrm>
            <a:prstGeom prst="rect">
              <a:avLst/>
            </a:prstGeom>
          </p:spPr>
        </p:pic>
      </p:grpSp>
      <p:cxnSp>
        <p:nvCxnSpPr>
          <p:cNvPr id="16" name="Straight Connector 15">
            <a:extLst>
              <a:ext uri="{FF2B5EF4-FFF2-40B4-BE49-F238E27FC236}">
                <a16:creationId xmlns:a16="http://schemas.microsoft.com/office/drawing/2014/main" id="{54DEDE8D-8C72-4848-9277-353FF5EE4A12}"/>
              </a:ext>
            </a:extLst>
          </p:cNvPr>
          <p:cNvCxnSpPr>
            <a:cxnSpLocks/>
          </p:cNvCxnSpPr>
          <p:nvPr/>
        </p:nvCxnSpPr>
        <p:spPr>
          <a:xfrm>
            <a:off x="5105400" y="3233057"/>
            <a:ext cx="4160375" cy="239485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F714D6F-4B8B-4AC0-979D-A7DB8E0DF710}"/>
              </a:ext>
            </a:extLst>
          </p:cNvPr>
          <p:cNvSpPr/>
          <p:nvPr/>
        </p:nvSpPr>
        <p:spPr>
          <a:xfrm>
            <a:off x="0" y="0"/>
            <a:ext cx="12192000" cy="6858000"/>
          </a:xfrm>
          <a:prstGeom prst="rect">
            <a:avLst/>
          </a:prstGeom>
          <a:solidFill>
            <a:schemeClr val="tx1">
              <a:alpha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文本框 4">
            <a:extLst>
              <a:ext uri="{FF2B5EF4-FFF2-40B4-BE49-F238E27FC236}">
                <a16:creationId xmlns:a16="http://schemas.microsoft.com/office/drawing/2014/main" id="{B23D824B-809B-46A8-A6EE-150C9A0A7637}"/>
              </a:ext>
            </a:extLst>
          </p:cNvPr>
          <p:cNvSpPr txBox="1">
            <a:spLocks noChangeArrowheads="1"/>
          </p:cNvSpPr>
          <p:nvPr/>
        </p:nvSpPr>
        <p:spPr bwMode="auto">
          <a:xfrm>
            <a:off x="1977744" y="2240885"/>
            <a:ext cx="510042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r" eaLnBrk="1" hangingPunct="1"/>
            <a:r>
              <a:rPr lang="en-US" altLang="zh-CN" sz="6000" b="1" dirty="0">
                <a:solidFill>
                  <a:schemeClr val="bg1"/>
                </a:solidFill>
                <a:latin typeface="Futura"/>
                <a:ea typeface="微软雅黑" pitchFamily="34" charset="-122"/>
              </a:rPr>
              <a:t>Portfolio</a:t>
            </a:r>
            <a:endParaRPr lang="zh-CN" altLang="en-US" sz="6000" b="1" dirty="0">
              <a:solidFill>
                <a:schemeClr val="bg1"/>
              </a:solidFill>
              <a:latin typeface="Futura"/>
              <a:ea typeface="微软雅黑" pitchFamily="34" charset="-122"/>
            </a:endParaRPr>
          </a:p>
        </p:txBody>
      </p:sp>
      <p:sp>
        <p:nvSpPr>
          <p:cNvPr id="21" name="文本框 5">
            <a:extLst>
              <a:ext uri="{FF2B5EF4-FFF2-40B4-BE49-F238E27FC236}">
                <a16:creationId xmlns:a16="http://schemas.microsoft.com/office/drawing/2014/main" id="{1D5E6F42-7F63-45BC-AB82-072F7B201D9A}"/>
              </a:ext>
            </a:extLst>
          </p:cNvPr>
          <p:cNvSpPr txBox="1">
            <a:spLocks noChangeArrowheads="1"/>
          </p:cNvSpPr>
          <p:nvPr/>
        </p:nvSpPr>
        <p:spPr bwMode="auto">
          <a:xfrm>
            <a:off x="5108308" y="3109545"/>
            <a:ext cx="185107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dist" eaLnBrk="1" hangingPunct="1"/>
            <a:r>
              <a:rPr lang="en-US" altLang="zh-CN" sz="1600" dirty="0">
                <a:solidFill>
                  <a:schemeClr val="bg1"/>
                </a:solidFill>
                <a:latin typeface="微软雅黑" pitchFamily="34" charset="-122"/>
                <a:ea typeface="微软雅黑" pitchFamily="34" charset="-122"/>
                <a:cs typeface="Arial" pitchFamily="34" charset="0"/>
              </a:rPr>
              <a:t>Part One</a:t>
            </a:r>
            <a:endParaRPr lang="zh-CN" altLang="en-US" sz="1600" dirty="0">
              <a:solidFill>
                <a:schemeClr val="bg1"/>
              </a:solidFill>
              <a:latin typeface="微软雅黑" pitchFamily="34" charset="-122"/>
              <a:ea typeface="微软雅黑" pitchFamily="34" charset="-122"/>
              <a:cs typeface="Arial" pitchFamily="34" charset="0"/>
            </a:endParaRPr>
          </a:p>
        </p:txBody>
      </p:sp>
      <p:cxnSp>
        <p:nvCxnSpPr>
          <p:cNvPr id="23" name="直接连接符 7">
            <a:extLst>
              <a:ext uri="{FF2B5EF4-FFF2-40B4-BE49-F238E27FC236}">
                <a16:creationId xmlns:a16="http://schemas.microsoft.com/office/drawing/2014/main" id="{CD320DBA-185E-4392-97D2-C557FA461654}"/>
              </a:ext>
            </a:extLst>
          </p:cNvPr>
          <p:cNvCxnSpPr/>
          <p:nvPr/>
        </p:nvCxnSpPr>
        <p:spPr>
          <a:xfrm>
            <a:off x="2981325" y="1643063"/>
            <a:ext cx="628650" cy="6286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8">
            <a:extLst>
              <a:ext uri="{FF2B5EF4-FFF2-40B4-BE49-F238E27FC236}">
                <a16:creationId xmlns:a16="http://schemas.microsoft.com/office/drawing/2014/main" id="{0247075D-DCFD-49E3-9F8E-8D439CB29780}"/>
              </a:ext>
            </a:extLst>
          </p:cNvPr>
          <p:cNvCxnSpPr/>
          <p:nvPr/>
        </p:nvCxnSpPr>
        <p:spPr>
          <a:xfrm>
            <a:off x="7773988" y="4294188"/>
            <a:ext cx="628650" cy="6286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组合 9">
            <a:extLst>
              <a:ext uri="{FF2B5EF4-FFF2-40B4-BE49-F238E27FC236}">
                <a16:creationId xmlns:a16="http://schemas.microsoft.com/office/drawing/2014/main" id="{E9CE2BE8-A129-4770-9935-4A0D1916085B}"/>
              </a:ext>
            </a:extLst>
          </p:cNvPr>
          <p:cNvGrpSpPr>
            <a:grpSpLocks/>
          </p:cNvGrpSpPr>
          <p:nvPr/>
        </p:nvGrpSpPr>
        <p:grpSpPr bwMode="auto">
          <a:xfrm>
            <a:off x="5097463" y="1749425"/>
            <a:ext cx="1789112" cy="522288"/>
            <a:chOff x="4368800" y="1262743"/>
            <a:chExt cx="1886857" cy="522514"/>
          </a:xfrm>
        </p:grpSpPr>
        <p:cxnSp>
          <p:nvCxnSpPr>
            <p:cNvPr id="26" name="直接连接符 10">
              <a:extLst>
                <a:ext uri="{FF2B5EF4-FFF2-40B4-BE49-F238E27FC236}">
                  <a16:creationId xmlns:a16="http://schemas.microsoft.com/office/drawing/2014/main" id="{163CD228-70C0-45F1-B8EF-6794027297CA}"/>
                </a:ext>
              </a:extLst>
            </p:cNvPr>
            <p:cNvCxnSpPr/>
            <p:nvPr/>
          </p:nvCxnSpPr>
          <p:spPr>
            <a:xfrm>
              <a:off x="4368800" y="1262743"/>
              <a:ext cx="0" cy="5225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11">
              <a:extLst>
                <a:ext uri="{FF2B5EF4-FFF2-40B4-BE49-F238E27FC236}">
                  <a16:creationId xmlns:a16="http://schemas.microsoft.com/office/drawing/2014/main" id="{B29C08DD-C2A2-4056-BFBA-AE40C0A10C18}"/>
                </a:ext>
              </a:extLst>
            </p:cNvPr>
            <p:cNvCxnSpPr/>
            <p:nvPr/>
          </p:nvCxnSpPr>
          <p:spPr>
            <a:xfrm>
              <a:off x="4368800" y="1262743"/>
              <a:ext cx="18868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12">
              <a:extLst>
                <a:ext uri="{FF2B5EF4-FFF2-40B4-BE49-F238E27FC236}">
                  <a16:creationId xmlns:a16="http://schemas.microsoft.com/office/drawing/2014/main" id="{D485A5A7-5E6B-4287-966E-3BD1ED6C7018}"/>
                </a:ext>
              </a:extLst>
            </p:cNvPr>
            <p:cNvCxnSpPr/>
            <p:nvPr/>
          </p:nvCxnSpPr>
          <p:spPr>
            <a:xfrm>
              <a:off x="6255657" y="1262743"/>
              <a:ext cx="0" cy="5225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9" name="组合 13">
            <a:extLst>
              <a:ext uri="{FF2B5EF4-FFF2-40B4-BE49-F238E27FC236}">
                <a16:creationId xmlns:a16="http://schemas.microsoft.com/office/drawing/2014/main" id="{A63E1035-ADC3-4D1D-8233-9C1B54F6AC34}"/>
              </a:ext>
            </a:extLst>
          </p:cNvPr>
          <p:cNvGrpSpPr>
            <a:grpSpLocks/>
          </p:cNvGrpSpPr>
          <p:nvPr/>
        </p:nvGrpSpPr>
        <p:grpSpPr bwMode="auto">
          <a:xfrm rot="10800000">
            <a:off x="5111750" y="4178300"/>
            <a:ext cx="1789113" cy="522288"/>
            <a:chOff x="4368800" y="1262743"/>
            <a:chExt cx="1886857" cy="522514"/>
          </a:xfrm>
        </p:grpSpPr>
        <p:cxnSp>
          <p:nvCxnSpPr>
            <p:cNvPr id="30" name="直接连接符 14">
              <a:extLst>
                <a:ext uri="{FF2B5EF4-FFF2-40B4-BE49-F238E27FC236}">
                  <a16:creationId xmlns:a16="http://schemas.microsoft.com/office/drawing/2014/main" id="{C3AB9DB1-F4B5-453E-9F17-D982261A5735}"/>
                </a:ext>
              </a:extLst>
            </p:cNvPr>
            <p:cNvCxnSpPr/>
            <p:nvPr/>
          </p:nvCxnSpPr>
          <p:spPr>
            <a:xfrm>
              <a:off x="4358755" y="1262743"/>
              <a:ext cx="0" cy="5225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15">
              <a:extLst>
                <a:ext uri="{FF2B5EF4-FFF2-40B4-BE49-F238E27FC236}">
                  <a16:creationId xmlns:a16="http://schemas.microsoft.com/office/drawing/2014/main" id="{6DE5913D-D6D6-4A11-AF73-ABD0A8D14BD6}"/>
                </a:ext>
              </a:extLst>
            </p:cNvPr>
            <p:cNvCxnSpPr/>
            <p:nvPr/>
          </p:nvCxnSpPr>
          <p:spPr>
            <a:xfrm>
              <a:off x="4378845" y="1253214"/>
              <a:ext cx="18868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16">
              <a:extLst>
                <a:ext uri="{FF2B5EF4-FFF2-40B4-BE49-F238E27FC236}">
                  <a16:creationId xmlns:a16="http://schemas.microsoft.com/office/drawing/2014/main" id="{3506CFD2-6868-4458-95D3-BC46D381AFDF}"/>
                </a:ext>
              </a:extLst>
            </p:cNvPr>
            <p:cNvCxnSpPr/>
            <p:nvPr/>
          </p:nvCxnSpPr>
          <p:spPr>
            <a:xfrm>
              <a:off x="6252309" y="1262743"/>
              <a:ext cx="0" cy="5225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3" name="文本框 4">
            <a:extLst>
              <a:ext uri="{FF2B5EF4-FFF2-40B4-BE49-F238E27FC236}">
                <a16:creationId xmlns:a16="http://schemas.microsoft.com/office/drawing/2014/main" id="{F111EF15-7A65-4A94-B303-BB9376E00CD8}"/>
              </a:ext>
            </a:extLst>
          </p:cNvPr>
          <p:cNvSpPr txBox="1">
            <a:spLocks noChangeArrowheads="1"/>
          </p:cNvSpPr>
          <p:nvPr/>
        </p:nvSpPr>
        <p:spPr bwMode="auto">
          <a:xfrm>
            <a:off x="4942661" y="3215491"/>
            <a:ext cx="59055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6000" b="1" dirty="0">
                <a:solidFill>
                  <a:schemeClr val="bg1"/>
                </a:solidFill>
                <a:latin typeface="Futura"/>
                <a:ea typeface="微软雅黑" pitchFamily="34" charset="-122"/>
              </a:rPr>
              <a:t>Construction</a:t>
            </a:r>
            <a:endParaRPr lang="zh-CN" altLang="en-US" sz="6000" b="1" dirty="0">
              <a:solidFill>
                <a:schemeClr val="bg1"/>
              </a:solidFill>
              <a:latin typeface="Futura"/>
              <a:ea typeface="微软雅黑" pitchFamily="34" charset="-122"/>
            </a:endParaRPr>
          </a:p>
        </p:txBody>
      </p:sp>
    </p:spTree>
    <p:extLst>
      <p:ext uri="{BB962C8B-B14F-4D97-AF65-F5344CB8AC3E}">
        <p14:creationId xmlns:p14="http://schemas.microsoft.com/office/powerpoint/2010/main" val="29211462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E1D963-B395-F048-9717-D93321176A5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06928" y="0"/>
            <a:ext cx="9144000" cy="6858000"/>
          </a:xfrm>
          <a:prstGeom prst="trapezoid">
            <a:avLst/>
          </a:prstGeom>
        </p:spPr>
      </p:pic>
      <p:sp>
        <p:nvSpPr>
          <p:cNvPr id="5" name="Rectangle 4">
            <a:extLst>
              <a:ext uri="{FF2B5EF4-FFF2-40B4-BE49-F238E27FC236}">
                <a16:creationId xmlns:a16="http://schemas.microsoft.com/office/drawing/2014/main" id="{F79F7593-B9D1-449C-9959-2DCD8F79AAA7}"/>
              </a:ext>
            </a:extLst>
          </p:cNvPr>
          <p:cNvSpPr/>
          <p:nvPr/>
        </p:nvSpPr>
        <p:spPr>
          <a:xfrm>
            <a:off x="764979" y="1546614"/>
            <a:ext cx="7564118" cy="672428"/>
          </a:xfrm>
          <a:prstGeom prst="rect">
            <a:avLst/>
          </a:prstGeom>
        </p:spPr>
        <p:txBody>
          <a:bodyPr wrap="square">
            <a:spAutoFit/>
          </a:bodyPr>
          <a:lstStyle/>
          <a:p>
            <a:pPr>
              <a:lnSpc>
                <a:spcPct val="107000"/>
              </a:lnSpc>
              <a:spcAft>
                <a:spcPts val="800"/>
              </a:spcAft>
            </a:pPr>
            <a:r>
              <a:rPr lang="en-US" sz="12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rPr>
              <a:t>Event-driven trading strategy is a trading strategy based on the event research method. Event Study is to study whether the stock price will fluctuate when a certain event occurs in the market, and whether it will produce abnormal returns.</a:t>
            </a:r>
            <a:endParaRPr lang="en-US" sz="1400" dirty="0">
              <a:solidFill>
                <a:schemeClr val="tx1">
                  <a:lumMod val="85000"/>
                  <a:lumOff val="1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endParaRPr>
          </a:p>
        </p:txBody>
      </p:sp>
      <p:grpSp>
        <p:nvGrpSpPr>
          <p:cNvPr id="48" name="Group 47">
            <a:extLst>
              <a:ext uri="{FF2B5EF4-FFF2-40B4-BE49-F238E27FC236}">
                <a16:creationId xmlns:a16="http://schemas.microsoft.com/office/drawing/2014/main" id="{47E38A8B-2E21-41EA-ADBB-1C4F3ABED807}"/>
              </a:ext>
            </a:extLst>
          </p:cNvPr>
          <p:cNvGrpSpPr/>
          <p:nvPr/>
        </p:nvGrpSpPr>
        <p:grpSpPr>
          <a:xfrm>
            <a:off x="581831" y="2391845"/>
            <a:ext cx="4707380" cy="1777997"/>
            <a:chOff x="437703" y="2391845"/>
            <a:chExt cx="4707380" cy="1777997"/>
          </a:xfrm>
        </p:grpSpPr>
        <p:sp>
          <p:nvSpPr>
            <p:cNvPr id="12" name="Rectangle 11">
              <a:extLst>
                <a:ext uri="{FF2B5EF4-FFF2-40B4-BE49-F238E27FC236}">
                  <a16:creationId xmlns:a16="http://schemas.microsoft.com/office/drawing/2014/main" id="{30B1CF1E-20D1-413E-B992-797F2B954AA1}"/>
                </a:ext>
              </a:extLst>
            </p:cNvPr>
            <p:cNvSpPr/>
            <p:nvPr/>
          </p:nvSpPr>
          <p:spPr>
            <a:xfrm>
              <a:off x="678506" y="2391845"/>
              <a:ext cx="4466577" cy="1777997"/>
            </a:xfrm>
            <a:prstGeom prst="rect">
              <a:avLst/>
            </a:prstGeom>
            <a:solidFill>
              <a:schemeClr val="accent1">
                <a:lumMod val="5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5" name="Group 44">
              <a:extLst>
                <a:ext uri="{FF2B5EF4-FFF2-40B4-BE49-F238E27FC236}">
                  <a16:creationId xmlns:a16="http://schemas.microsoft.com/office/drawing/2014/main" id="{1055B2F0-8A1D-4355-889D-B64B481AC355}"/>
                </a:ext>
              </a:extLst>
            </p:cNvPr>
            <p:cNvGrpSpPr/>
            <p:nvPr/>
          </p:nvGrpSpPr>
          <p:grpSpPr>
            <a:xfrm>
              <a:off x="992042" y="3023417"/>
              <a:ext cx="2482579" cy="79414"/>
              <a:chOff x="992042" y="4090428"/>
              <a:chExt cx="2482579" cy="79414"/>
            </a:xfrm>
          </p:grpSpPr>
          <p:sp>
            <p:nvSpPr>
              <p:cNvPr id="40" name="Rectangle 39">
                <a:extLst>
                  <a:ext uri="{FF2B5EF4-FFF2-40B4-BE49-F238E27FC236}">
                    <a16:creationId xmlns:a16="http://schemas.microsoft.com/office/drawing/2014/main" id="{9121871B-7314-4FFC-955D-58D5A8C1EC17}"/>
                  </a:ext>
                </a:extLst>
              </p:cNvPr>
              <p:cNvSpPr/>
              <p:nvPr/>
            </p:nvSpPr>
            <p:spPr>
              <a:xfrm>
                <a:off x="992042" y="4090428"/>
                <a:ext cx="496240" cy="79414"/>
              </a:xfrm>
              <a:prstGeom prst="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880FDB3-391E-458F-8557-B64BBFEB86AA}"/>
                  </a:ext>
                </a:extLst>
              </p:cNvPr>
              <p:cNvSpPr/>
              <p:nvPr/>
            </p:nvSpPr>
            <p:spPr>
              <a:xfrm>
                <a:off x="1488282" y="4090428"/>
                <a:ext cx="496240" cy="79414"/>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97ECAB84-2AE4-4413-824A-B2E5B4375688}"/>
                  </a:ext>
                </a:extLst>
              </p:cNvPr>
              <p:cNvSpPr/>
              <p:nvPr/>
            </p:nvSpPr>
            <p:spPr>
              <a:xfrm>
                <a:off x="1984522" y="4090428"/>
                <a:ext cx="496240" cy="79414"/>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9FBE610-578D-4188-9875-729A0D3A5F62}"/>
                  </a:ext>
                </a:extLst>
              </p:cNvPr>
              <p:cNvSpPr/>
              <p:nvPr/>
            </p:nvSpPr>
            <p:spPr>
              <a:xfrm>
                <a:off x="2480762" y="4090428"/>
                <a:ext cx="496240" cy="7941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666B3B0-CE1F-4A22-85AB-EAAFB67246A0}"/>
                  </a:ext>
                </a:extLst>
              </p:cNvPr>
              <p:cNvSpPr/>
              <p:nvPr/>
            </p:nvSpPr>
            <p:spPr>
              <a:xfrm>
                <a:off x="2978381" y="4090428"/>
                <a:ext cx="496240" cy="79414"/>
              </a:xfrm>
              <a:prstGeom prst="rect">
                <a:avLst/>
              </a:prstGeom>
              <a:solidFill>
                <a:srgbClr val="CAA8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TextBox 45">
              <a:extLst>
                <a:ext uri="{FF2B5EF4-FFF2-40B4-BE49-F238E27FC236}">
                  <a16:creationId xmlns:a16="http://schemas.microsoft.com/office/drawing/2014/main" id="{9B4FC146-CF72-4102-936F-746E3BADF92B}"/>
                </a:ext>
              </a:extLst>
            </p:cNvPr>
            <p:cNvSpPr txBox="1"/>
            <p:nvPr/>
          </p:nvSpPr>
          <p:spPr>
            <a:xfrm>
              <a:off x="878642" y="2625727"/>
              <a:ext cx="1917758" cy="338554"/>
            </a:xfrm>
            <a:prstGeom prst="rect">
              <a:avLst/>
            </a:prstGeom>
            <a:noFill/>
          </p:spPr>
          <p:txBody>
            <a:bodyPr wrap="square" rtlCol="0">
              <a:spAutoFit/>
            </a:bodyPr>
            <a:lstStyle/>
            <a:p>
              <a:r>
                <a:rPr lang="en-US" sz="1600" dirty="0">
                  <a:solidFill>
                    <a:schemeClr val="bg1"/>
                  </a:solidFill>
                  <a:latin typeface="Futura"/>
                  <a:ea typeface="Microsoft YaHei" panose="020B0503020204020204" pitchFamily="34" charset="-122"/>
                  <a:cs typeface="Times New Roman" panose="02020603050405020304" pitchFamily="18" charset="0"/>
                </a:rPr>
                <a:t>1.Step one</a:t>
              </a:r>
            </a:p>
          </p:txBody>
        </p:sp>
        <p:sp>
          <p:nvSpPr>
            <p:cNvPr id="47" name="TextBox 46">
              <a:extLst>
                <a:ext uri="{FF2B5EF4-FFF2-40B4-BE49-F238E27FC236}">
                  <a16:creationId xmlns:a16="http://schemas.microsoft.com/office/drawing/2014/main" id="{888F7056-F06D-4009-B6AB-488892F60D3F}"/>
                </a:ext>
              </a:extLst>
            </p:cNvPr>
            <p:cNvSpPr txBox="1"/>
            <p:nvPr/>
          </p:nvSpPr>
          <p:spPr>
            <a:xfrm>
              <a:off x="437703" y="3179086"/>
              <a:ext cx="4582357" cy="672428"/>
            </a:xfrm>
            <a:prstGeom prst="rect">
              <a:avLst/>
            </a:prstGeom>
            <a:noFill/>
          </p:spPr>
          <p:txBody>
            <a:bodyPr wrap="square" rtlCol="0">
              <a:spAutoFit/>
            </a:bodyPr>
            <a:lstStyle/>
            <a:p>
              <a:pPr marL="457200" marR="0" algn="just">
                <a:lnSpc>
                  <a:spcPct val="107000"/>
                </a:lnSpc>
                <a:spcBef>
                  <a:spcPts val="0"/>
                </a:spcBef>
                <a:spcAft>
                  <a:spcPts val="0"/>
                </a:spcAft>
              </a:pPr>
              <a:r>
                <a:rPr lang="en-US" sz="12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Construct an investment theme from the perspectives of macroeconomics, policies, and deterministic events.</a:t>
              </a:r>
            </a:p>
          </p:txBody>
        </p:sp>
      </p:grpSp>
      <p:grpSp>
        <p:nvGrpSpPr>
          <p:cNvPr id="50" name="Group 49">
            <a:extLst>
              <a:ext uri="{FF2B5EF4-FFF2-40B4-BE49-F238E27FC236}">
                <a16:creationId xmlns:a16="http://schemas.microsoft.com/office/drawing/2014/main" id="{0BFACE32-5B5B-4536-8A68-4C90C276148E}"/>
              </a:ext>
            </a:extLst>
          </p:cNvPr>
          <p:cNvGrpSpPr/>
          <p:nvPr/>
        </p:nvGrpSpPr>
        <p:grpSpPr>
          <a:xfrm>
            <a:off x="5215750" y="2391845"/>
            <a:ext cx="4707380" cy="1854906"/>
            <a:chOff x="437703" y="2391845"/>
            <a:chExt cx="4707380" cy="1854906"/>
          </a:xfrm>
        </p:grpSpPr>
        <p:sp>
          <p:nvSpPr>
            <p:cNvPr id="51" name="Rectangle 50">
              <a:extLst>
                <a:ext uri="{FF2B5EF4-FFF2-40B4-BE49-F238E27FC236}">
                  <a16:creationId xmlns:a16="http://schemas.microsoft.com/office/drawing/2014/main" id="{8325A90E-EB4A-47AC-AF9E-12487CEC928E}"/>
                </a:ext>
              </a:extLst>
            </p:cNvPr>
            <p:cNvSpPr/>
            <p:nvPr/>
          </p:nvSpPr>
          <p:spPr>
            <a:xfrm>
              <a:off x="678506" y="2391845"/>
              <a:ext cx="4466577" cy="1777997"/>
            </a:xfrm>
            <a:prstGeom prst="rect">
              <a:avLst/>
            </a:prstGeom>
            <a:solidFill>
              <a:schemeClr val="accent1">
                <a:lumMod val="5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US" dirty="0"/>
              </a:br>
              <a:br>
                <a:rPr lang="en-US" dirty="0"/>
              </a:br>
              <a:endParaRPr lang="en-US" dirty="0"/>
            </a:p>
          </p:txBody>
        </p:sp>
        <p:grpSp>
          <p:nvGrpSpPr>
            <p:cNvPr id="52" name="Group 51">
              <a:extLst>
                <a:ext uri="{FF2B5EF4-FFF2-40B4-BE49-F238E27FC236}">
                  <a16:creationId xmlns:a16="http://schemas.microsoft.com/office/drawing/2014/main" id="{484A07F3-11D5-4224-B8E9-BB4A549978FE}"/>
                </a:ext>
              </a:extLst>
            </p:cNvPr>
            <p:cNvGrpSpPr/>
            <p:nvPr/>
          </p:nvGrpSpPr>
          <p:grpSpPr>
            <a:xfrm>
              <a:off x="992042" y="3023417"/>
              <a:ext cx="2482579" cy="79414"/>
              <a:chOff x="992042" y="4090428"/>
              <a:chExt cx="2482579" cy="79414"/>
            </a:xfrm>
          </p:grpSpPr>
          <p:sp>
            <p:nvSpPr>
              <p:cNvPr id="55" name="Rectangle 54">
                <a:extLst>
                  <a:ext uri="{FF2B5EF4-FFF2-40B4-BE49-F238E27FC236}">
                    <a16:creationId xmlns:a16="http://schemas.microsoft.com/office/drawing/2014/main" id="{7C958838-39FC-444C-AAA7-814CF09A0849}"/>
                  </a:ext>
                </a:extLst>
              </p:cNvPr>
              <p:cNvSpPr/>
              <p:nvPr/>
            </p:nvSpPr>
            <p:spPr>
              <a:xfrm>
                <a:off x="992042" y="4090428"/>
                <a:ext cx="496240" cy="79414"/>
              </a:xfrm>
              <a:prstGeom prst="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A745213-2CF9-49F1-A434-68AB85255C02}"/>
                  </a:ext>
                </a:extLst>
              </p:cNvPr>
              <p:cNvSpPr/>
              <p:nvPr/>
            </p:nvSpPr>
            <p:spPr>
              <a:xfrm>
                <a:off x="1488282" y="4090428"/>
                <a:ext cx="496240" cy="79414"/>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D9BA095-A07C-45C8-AC47-6A069A73C547}"/>
                  </a:ext>
                </a:extLst>
              </p:cNvPr>
              <p:cNvSpPr/>
              <p:nvPr/>
            </p:nvSpPr>
            <p:spPr>
              <a:xfrm>
                <a:off x="1984522" y="4090428"/>
                <a:ext cx="496240" cy="79414"/>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BCFAB4C3-1148-402E-A86B-2FD7985342EF}"/>
                  </a:ext>
                </a:extLst>
              </p:cNvPr>
              <p:cNvSpPr/>
              <p:nvPr/>
            </p:nvSpPr>
            <p:spPr>
              <a:xfrm>
                <a:off x="2480762" y="4090428"/>
                <a:ext cx="496240" cy="7941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B25AEFA-47AF-41EE-9625-FFAF4AB4B95A}"/>
                  </a:ext>
                </a:extLst>
              </p:cNvPr>
              <p:cNvSpPr/>
              <p:nvPr/>
            </p:nvSpPr>
            <p:spPr>
              <a:xfrm>
                <a:off x="2978381" y="4090428"/>
                <a:ext cx="496240" cy="79414"/>
              </a:xfrm>
              <a:prstGeom prst="rect">
                <a:avLst/>
              </a:prstGeom>
              <a:solidFill>
                <a:srgbClr val="CAA8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TextBox 52">
              <a:extLst>
                <a:ext uri="{FF2B5EF4-FFF2-40B4-BE49-F238E27FC236}">
                  <a16:creationId xmlns:a16="http://schemas.microsoft.com/office/drawing/2014/main" id="{54B2EA8A-1757-429E-B719-69068ED044F9}"/>
                </a:ext>
              </a:extLst>
            </p:cNvPr>
            <p:cNvSpPr txBox="1"/>
            <p:nvPr/>
          </p:nvSpPr>
          <p:spPr>
            <a:xfrm>
              <a:off x="878642" y="2625727"/>
              <a:ext cx="2098360" cy="338554"/>
            </a:xfrm>
            <a:prstGeom prst="rect">
              <a:avLst/>
            </a:prstGeom>
            <a:noFill/>
          </p:spPr>
          <p:txBody>
            <a:bodyPr wrap="square" rtlCol="0">
              <a:spAutoFit/>
            </a:bodyPr>
            <a:lstStyle/>
            <a:p>
              <a:r>
                <a:rPr lang="en-US" sz="1600" dirty="0">
                  <a:solidFill>
                    <a:schemeClr val="bg1"/>
                  </a:solidFill>
                  <a:latin typeface="Futura"/>
                  <a:ea typeface="Microsoft YaHei" panose="020B0503020204020204" pitchFamily="34" charset="-122"/>
                  <a:cs typeface="Times New Roman" panose="02020603050405020304" pitchFamily="18" charset="0"/>
                </a:rPr>
                <a:t>2.Step two</a:t>
              </a:r>
            </a:p>
          </p:txBody>
        </p:sp>
        <p:sp>
          <p:nvSpPr>
            <p:cNvPr id="54" name="TextBox 53">
              <a:extLst>
                <a:ext uri="{FF2B5EF4-FFF2-40B4-BE49-F238E27FC236}">
                  <a16:creationId xmlns:a16="http://schemas.microsoft.com/office/drawing/2014/main" id="{25D70B26-CE71-4E56-960B-47DF0D4391CC}"/>
                </a:ext>
              </a:extLst>
            </p:cNvPr>
            <p:cNvSpPr txBox="1"/>
            <p:nvPr/>
          </p:nvSpPr>
          <p:spPr>
            <a:xfrm>
              <a:off x="437703" y="3179086"/>
              <a:ext cx="4582357" cy="1067665"/>
            </a:xfrm>
            <a:prstGeom prst="rect">
              <a:avLst/>
            </a:prstGeom>
            <a:noFill/>
          </p:spPr>
          <p:txBody>
            <a:bodyPr wrap="square" rtlCol="0">
              <a:spAutoFit/>
            </a:bodyPr>
            <a:lstStyle/>
            <a:p>
              <a:pPr marL="457200" marR="0" algn="just">
                <a:lnSpc>
                  <a:spcPct val="107000"/>
                </a:lnSpc>
                <a:spcBef>
                  <a:spcPts val="0"/>
                </a:spcBef>
                <a:spcAft>
                  <a:spcPts val="0"/>
                </a:spcAft>
              </a:pPr>
              <a:r>
                <a:rPr lang="en-US" sz="12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Grasp the driving factors such as economic development trends and corporate profitability, then determine the variables with long-term development prospects and strong operability.</a:t>
              </a:r>
            </a:p>
            <a:p>
              <a:pPr marL="457200" marR="0" algn="just">
                <a:lnSpc>
                  <a:spcPct val="107000"/>
                </a:lnSpc>
                <a:spcBef>
                  <a:spcPts val="0"/>
                </a:spcBef>
                <a:spcAft>
                  <a:spcPts val="0"/>
                </a:spcAft>
              </a:pPr>
              <a:endParaRPr lang="en-US" sz="12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grpSp>
      <p:grpSp>
        <p:nvGrpSpPr>
          <p:cNvPr id="60" name="Group 59">
            <a:extLst>
              <a:ext uri="{FF2B5EF4-FFF2-40B4-BE49-F238E27FC236}">
                <a16:creationId xmlns:a16="http://schemas.microsoft.com/office/drawing/2014/main" id="{2C79C6DA-100C-4C41-8335-422111DEB972}"/>
              </a:ext>
            </a:extLst>
          </p:cNvPr>
          <p:cNvGrpSpPr/>
          <p:nvPr/>
        </p:nvGrpSpPr>
        <p:grpSpPr>
          <a:xfrm>
            <a:off x="581831" y="4357110"/>
            <a:ext cx="4707380" cy="1777997"/>
            <a:chOff x="437703" y="2391845"/>
            <a:chExt cx="4707380" cy="1777997"/>
          </a:xfrm>
        </p:grpSpPr>
        <p:sp>
          <p:nvSpPr>
            <p:cNvPr id="61" name="Rectangle 60">
              <a:extLst>
                <a:ext uri="{FF2B5EF4-FFF2-40B4-BE49-F238E27FC236}">
                  <a16:creationId xmlns:a16="http://schemas.microsoft.com/office/drawing/2014/main" id="{969E2E2D-4A50-4338-9D4C-0B8ADC233E68}"/>
                </a:ext>
              </a:extLst>
            </p:cNvPr>
            <p:cNvSpPr/>
            <p:nvPr/>
          </p:nvSpPr>
          <p:spPr>
            <a:xfrm>
              <a:off x="678506" y="2391845"/>
              <a:ext cx="4466577" cy="1777997"/>
            </a:xfrm>
            <a:prstGeom prst="rect">
              <a:avLst/>
            </a:prstGeom>
            <a:solidFill>
              <a:schemeClr val="accent1">
                <a:lumMod val="5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2" name="Group 61">
              <a:extLst>
                <a:ext uri="{FF2B5EF4-FFF2-40B4-BE49-F238E27FC236}">
                  <a16:creationId xmlns:a16="http://schemas.microsoft.com/office/drawing/2014/main" id="{CF5319B4-93F1-4DF6-BB01-4C27BA736F33}"/>
                </a:ext>
              </a:extLst>
            </p:cNvPr>
            <p:cNvGrpSpPr/>
            <p:nvPr/>
          </p:nvGrpSpPr>
          <p:grpSpPr>
            <a:xfrm>
              <a:off x="992042" y="3023417"/>
              <a:ext cx="2482579" cy="79414"/>
              <a:chOff x="992042" y="4090428"/>
              <a:chExt cx="2482579" cy="79414"/>
            </a:xfrm>
          </p:grpSpPr>
          <p:sp>
            <p:nvSpPr>
              <p:cNvPr id="65" name="Rectangle 64">
                <a:extLst>
                  <a:ext uri="{FF2B5EF4-FFF2-40B4-BE49-F238E27FC236}">
                    <a16:creationId xmlns:a16="http://schemas.microsoft.com/office/drawing/2014/main" id="{2A0D5CC2-E6D8-49CB-A94B-E170D4B7E21D}"/>
                  </a:ext>
                </a:extLst>
              </p:cNvPr>
              <p:cNvSpPr/>
              <p:nvPr/>
            </p:nvSpPr>
            <p:spPr>
              <a:xfrm>
                <a:off x="992042" y="4090428"/>
                <a:ext cx="496240" cy="79414"/>
              </a:xfrm>
              <a:prstGeom prst="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4669A9E9-7DB4-4A00-855F-BFFF64AAF220}"/>
                  </a:ext>
                </a:extLst>
              </p:cNvPr>
              <p:cNvSpPr/>
              <p:nvPr/>
            </p:nvSpPr>
            <p:spPr>
              <a:xfrm>
                <a:off x="1488282" y="4090428"/>
                <a:ext cx="496240" cy="79414"/>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5974EE36-365C-4A2B-823A-0107BB344F7F}"/>
                  </a:ext>
                </a:extLst>
              </p:cNvPr>
              <p:cNvSpPr/>
              <p:nvPr/>
            </p:nvSpPr>
            <p:spPr>
              <a:xfrm>
                <a:off x="1984522" y="4090428"/>
                <a:ext cx="496240" cy="79414"/>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A66C2E42-E10D-4ADC-AEF2-52248FF56D69}"/>
                  </a:ext>
                </a:extLst>
              </p:cNvPr>
              <p:cNvSpPr/>
              <p:nvPr/>
            </p:nvSpPr>
            <p:spPr>
              <a:xfrm>
                <a:off x="2480762" y="4090428"/>
                <a:ext cx="496240" cy="7941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67DF6C4B-C85A-4B6B-A86F-9907E463CE30}"/>
                  </a:ext>
                </a:extLst>
              </p:cNvPr>
              <p:cNvSpPr/>
              <p:nvPr/>
            </p:nvSpPr>
            <p:spPr>
              <a:xfrm>
                <a:off x="2978381" y="4090428"/>
                <a:ext cx="496240" cy="79414"/>
              </a:xfrm>
              <a:prstGeom prst="rect">
                <a:avLst/>
              </a:prstGeom>
              <a:solidFill>
                <a:srgbClr val="CAA8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TextBox 62">
              <a:extLst>
                <a:ext uri="{FF2B5EF4-FFF2-40B4-BE49-F238E27FC236}">
                  <a16:creationId xmlns:a16="http://schemas.microsoft.com/office/drawing/2014/main" id="{3E93D4D0-AF02-4170-9538-C522B47286BE}"/>
                </a:ext>
              </a:extLst>
            </p:cNvPr>
            <p:cNvSpPr txBox="1"/>
            <p:nvPr/>
          </p:nvSpPr>
          <p:spPr>
            <a:xfrm>
              <a:off x="878642" y="2625727"/>
              <a:ext cx="1714068" cy="338554"/>
            </a:xfrm>
            <a:prstGeom prst="rect">
              <a:avLst/>
            </a:prstGeom>
            <a:noFill/>
          </p:spPr>
          <p:txBody>
            <a:bodyPr wrap="square" rtlCol="0">
              <a:spAutoFit/>
            </a:bodyPr>
            <a:lstStyle/>
            <a:p>
              <a:r>
                <a:rPr lang="en-US" sz="1600" dirty="0">
                  <a:solidFill>
                    <a:schemeClr val="bg1"/>
                  </a:solidFill>
                  <a:latin typeface="Futura"/>
                  <a:ea typeface="Microsoft YaHei" panose="020B0503020204020204" pitchFamily="34" charset="-122"/>
                  <a:cs typeface="Times New Roman" panose="02020603050405020304" pitchFamily="18" charset="0"/>
                </a:rPr>
                <a:t>3.Step three</a:t>
              </a:r>
            </a:p>
          </p:txBody>
        </p:sp>
        <p:sp>
          <p:nvSpPr>
            <p:cNvPr id="64" name="TextBox 63">
              <a:extLst>
                <a:ext uri="{FF2B5EF4-FFF2-40B4-BE49-F238E27FC236}">
                  <a16:creationId xmlns:a16="http://schemas.microsoft.com/office/drawing/2014/main" id="{2062FBD1-177C-4090-A89E-05344A72B985}"/>
                </a:ext>
              </a:extLst>
            </p:cNvPr>
            <p:cNvSpPr txBox="1"/>
            <p:nvPr/>
          </p:nvSpPr>
          <p:spPr>
            <a:xfrm>
              <a:off x="437703" y="3179086"/>
              <a:ext cx="4582357" cy="870046"/>
            </a:xfrm>
            <a:prstGeom prst="rect">
              <a:avLst/>
            </a:prstGeom>
            <a:noFill/>
          </p:spPr>
          <p:txBody>
            <a:bodyPr wrap="square" rtlCol="0">
              <a:spAutoFit/>
            </a:bodyPr>
            <a:lstStyle/>
            <a:p>
              <a:pPr marL="457200" marR="0" algn="just">
                <a:lnSpc>
                  <a:spcPct val="107000"/>
                </a:lnSpc>
                <a:spcBef>
                  <a:spcPts val="0"/>
                </a:spcBef>
                <a:spcAft>
                  <a:spcPts val="0"/>
                </a:spcAft>
              </a:pPr>
              <a:r>
                <a:rPr lang="en-US" sz="12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Determine the best investment portfolio through the theme industry allocation and individual stocks in the theme industry</a:t>
              </a:r>
            </a:p>
            <a:p>
              <a:pPr marL="457200" marR="0" algn="just">
                <a:lnSpc>
                  <a:spcPct val="107000"/>
                </a:lnSpc>
                <a:spcBef>
                  <a:spcPts val="0"/>
                </a:spcBef>
                <a:spcAft>
                  <a:spcPts val="0"/>
                </a:spcAft>
              </a:pPr>
              <a:endParaRPr lang="en-US" sz="12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grpSp>
      <p:grpSp>
        <p:nvGrpSpPr>
          <p:cNvPr id="110" name="Group 109">
            <a:extLst>
              <a:ext uri="{FF2B5EF4-FFF2-40B4-BE49-F238E27FC236}">
                <a16:creationId xmlns:a16="http://schemas.microsoft.com/office/drawing/2014/main" id="{628338AF-0B18-4B0F-BD80-49BBA7EC4B45}"/>
              </a:ext>
            </a:extLst>
          </p:cNvPr>
          <p:cNvGrpSpPr/>
          <p:nvPr/>
        </p:nvGrpSpPr>
        <p:grpSpPr>
          <a:xfrm>
            <a:off x="5215750" y="4357110"/>
            <a:ext cx="4951381" cy="1777997"/>
            <a:chOff x="437703" y="2391845"/>
            <a:chExt cx="4951381" cy="1777997"/>
          </a:xfrm>
        </p:grpSpPr>
        <p:sp>
          <p:nvSpPr>
            <p:cNvPr id="111" name="Rectangle 110">
              <a:extLst>
                <a:ext uri="{FF2B5EF4-FFF2-40B4-BE49-F238E27FC236}">
                  <a16:creationId xmlns:a16="http://schemas.microsoft.com/office/drawing/2014/main" id="{AFBE11A0-6F80-42E5-B6F8-446CC74DF7C3}"/>
                </a:ext>
              </a:extLst>
            </p:cNvPr>
            <p:cNvSpPr/>
            <p:nvPr/>
          </p:nvSpPr>
          <p:spPr>
            <a:xfrm>
              <a:off x="678506" y="2391845"/>
              <a:ext cx="4466577" cy="1777997"/>
            </a:xfrm>
            <a:prstGeom prst="rect">
              <a:avLst/>
            </a:prstGeom>
            <a:solidFill>
              <a:schemeClr val="accent1">
                <a:lumMod val="5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2" name="Group 111">
              <a:extLst>
                <a:ext uri="{FF2B5EF4-FFF2-40B4-BE49-F238E27FC236}">
                  <a16:creationId xmlns:a16="http://schemas.microsoft.com/office/drawing/2014/main" id="{83B0A4DD-EED8-489A-B5D0-525D15D83650}"/>
                </a:ext>
              </a:extLst>
            </p:cNvPr>
            <p:cNvGrpSpPr/>
            <p:nvPr/>
          </p:nvGrpSpPr>
          <p:grpSpPr>
            <a:xfrm>
              <a:off x="992042" y="3023417"/>
              <a:ext cx="2482579" cy="79414"/>
              <a:chOff x="992042" y="4090428"/>
              <a:chExt cx="2482579" cy="79414"/>
            </a:xfrm>
          </p:grpSpPr>
          <p:sp>
            <p:nvSpPr>
              <p:cNvPr id="115" name="Rectangle 114">
                <a:extLst>
                  <a:ext uri="{FF2B5EF4-FFF2-40B4-BE49-F238E27FC236}">
                    <a16:creationId xmlns:a16="http://schemas.microsoft.com/office/drawing/2014/main" id="{3A7709CB-610B-4028-A268-00BF47CB17F7}"/>
                  </a:ext>
                </a:extLst>
              </p:cNvPr>
              <p:cNvSpPr/>
              <p:nvPr/>
            </p:nvSpPr>
            <p:spPr>
              <a:xfrm>
                <a:off x="992042" y="4090428"/>
                <a:ext cx="496240" cy="79414"/>
              </a:xfrm>
              <a:prstGeom prst="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EFC3643E-9297-4528-B675-73A03AE2BF6E}"/>
                  </a:ext>
                </a:extLst>
              </p:cNvPr>
              <p:cNvSpPr/>
              <p:nvPr/>
            </p:nvSpPr>
            <p:spPr>
              <a:xfrm>
                <a:off x="1488282" y="4090428"/>
                <a:ext cx="496240" cy="79414"/>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60977BDB-0CF3-44ED-9DE5-1DDADB0B69FE}"/>
                  </a:ext>
                </a:extLst>
              </p:cNvPr>
              <p:cNvSpPr/>
              <p:nvPr/>
            </p:nvSpPr>
            <p:spPr>
              <a:xfrm>
                <a:off x="1984522" y="4090428"/>
                <a:ext cx="496240" cy="79414"/>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1EF7807F-6D43-4AD9-83E8-623D5CA52FA7}"/>
                  </a:ext>
                </a:extLst>
              </p:cNvPr>
              <p:cNvSpPr/>
              <p:nvPr/>
            </p:nvSpPr>
            <p:spPr>
              <a:xfrm>
                <a:off x="2480762" y="4090428"/>
                <a:ext cx="496240" cy="7941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E84EBA97-E32C-4985-B59F-1F4D2D753222}"/>
                  </a:ext>
                </a:extLst>
              </p:cNvPr>
              <p:cNvSpPr/>
              <p:nvPr/>
            </p:nvSpPr>
            <p:spPr>
              <a:xfrm>
                <a:off x="2978381" y="4090428"/>
                <a:ext cx="496240" cy="79414"/>
              </a:xfrm>
              <a:prstGeom prst="rect">
                <a:avLst/>
              </a:prstGeom>
              <a:solidFill>
                <a:srgbClr val="CAA8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3" name="TextBox 112">
              <a:extLst>
                <a:ext uri="{FF2B5EF4-FFF2-40B4-BE49-F238E27FC236}">
                  <a16:creationId xmlns:a16="http://schemas.microsoft.com/office/drawing/2014/main" id="{A9C0958B-B65B-47C6-8575-256B62B25257}"/>
                </a:ext>
              </a:extLst>
            </p:cNvPr>
            <p:cNvSpPr txBox="1"/>
            <p:nvPr/>
          </p:nvSpPr>
          <p:spPr>
            <a:xfrm>
              <a:off x="878641" y="2625727"/>
              <a:ext cx="4510443" cy="338554"/>
            </a:xfrm>
            <a:prstGeom prst="rect">
              <a:avLst/>
            </a:prstGeom>
            <a:noFill/>
          </p:spPr>
          <p:txBody>
            <a:bodyPr wrap="square" rtlCol="0">
              <a:spAutoFit/>
            </a:bodyPr>
            <a:lstStyle/>
            <a:p>
              <a:r>
                <a:rPr lang="en-US" sz="1600" dirty="0">
                  <a:solidFill>
                    <a:schemeClr val="bg1"/>
                  </a:solidFill>
                  <a:latin typeface="Futura"/>
                  <a:ea typeface="Microsoft YaHei" panose="020B0503020204020204" pitchFamily="34" charset="-122"/>
                  <a:cs typeface="Times New Roman" panose="02020603050405020304" pitchFamily="18" charset="0"/>
                </a:rPr>
                <a:t>4. Step four</a:t>
              </a:r>
            </a:p>
          </p:txBody>
        </p:sp>
        <p:sp>
          <p:nvSpPr>
            <p:cNvPr id="114" name="TextBox 113">
              <a:extLst>
                <a:ext uri="{FF2B5EF4-FFF2-40B4-BE49-F238E27FC236}">
                  <a16:creationId xmlns:a16="http://schemas.microsoft.com/office/drawing/2014/main" id="{881B2ABE-29B7-4AE1-A6C9-048BF0EB3CB4}"/>
                </a:ext>
              </a:extLst>
            </p:cNvPr>
            <p:cNvSpPr txBox="1"/>
            <p:nvPr/>
          </p:nvSpPr>
          <p:spPr>
            <a:xfrm>
              <a:off x="437703" y="3179086"/>
              <a:ext cx="4707380" cy="870046"/>
            </a:xfrm>
            <a:prstGeom prst="rect">
              <a:avLst/>
            </a:prstGeom>
            <a:noFill/>
          </p:spPr>
          <p:txBody>
            <a:bodyPr wrap="square" rtlCol="0">
              <a:spAutoFit/>
            </a:bodyPr>
            <a:lstStyle/>
            <a:p>
              <a:pPr marL="457200" marR="0" algn="just">
                <a:lnSpc>
                  <a:spcPct val="107000"/>
                </a:lnSpc>
                <a:spcBef>
                  <a:spcPts val="0"/>
                </a:spcBef>
                <a:spcAft>
                  <a:spcPts val="0"/>
                </a:spcAft>
              </a:pPr>
              <a:r>
                <a:rPr lang="en-US" sz="12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Select the appropriate time point by tracking the strength and weakness of the driving factors of the investment theme to carry out the trading operation.</a:t>
              </a:r>
            </a:p>
            <a:p>
              <a:pPr marL="457200" marR="0" algn="just">
                <a:lnSpc>
                  <a:spcPct val="107000"/>
                </a:lnSpc>
                <a:spcBef>
                  <a:spcPts val="0"/>
                </a:spcBef>
                <a:spcAft>
                  <a:spcPts val="0"/>
                </a:spcAft>
              </a:pPr>
              <a:endParaRPr lang="en-US" sz="12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grpSp>
      <p:grpSp>
        <p:nvGrpSpPr>
          <p:cNvPr id="49" name="Group 48">
            <a:extLst>
              <a:ext uri="{FF2B5EF4-FFF2-40B4-BE49-F238E27FC236}">
                <a16:creationId xmlns:a16="http://schemas.microsoft.com/office/drawing/2014/main" id="{CF72BBAF-7724-4FAB-80FC-C2E09D366F75}"/>
              </a:ext>
            </a:extLst>
          </p:cNvPr>
          <p:cNvGrpSpPr/>
          <p:nvPr/>
        </p:nvGrpSpPr>
        <p:grpSpPr>
          <a:xfrm>
            <a:off x="715804" y="252293"/>
            <a:ext cx="6091777" cy="940042"/>
            <a:chOff x="715804" y="252293"/>
            <a:chExt cx="6091777" cy="940042"/>
          </a:xfrm>
        </p:grpSpPr>
        <p:grpSp>
          <p:nvGrpSpPr>
            <p:cNvPr id="70" name="Group 69">
              <a:extLst>
                <a:ext uri="{FF2B5EF4-FFF2-40B4-BE49-F238E27FC236}">
                  <a16:creationId xmlns:a16="http://schemas.microsoft.com/office/drawing/2014/main" id="{6559CFA1-010A-412A-AF4D-83BBFD76DBD2}"/>
                </a:ext>
              </a:extLst>
            </p:cNvPr>
            <p:cNvGrpSpPr/>
            <p:nvPr/>
          </p:nvGrpSpPr>
          <p:grpSpPr>
            <a:xfrm>
              <a:off x="715804" y="252293"/>
              <a:ext cx="2966250" cy="543496"/>
              <a:chOff x="735390" y="877038"/>
              <a:chExt cx="2966250" cy="543496"/>
            </a:xfrm>
          </p:grpSpPr>
          <p:sp>
            <p:nvSpPr>
              <p:cNvPr id="72" name="TextBox 71">
                <a:extLst>
                  <a:ext uri="{FF2B5EF4-FFF2-40B4-BE49-F238E27FC236}">
                    <a16:creationId xmlns:a16="http://schemas.microsoft.com/office/drawing/2014/main" id="{06188DA3-9C27-4BF6-BDCC-A66F6E8C92EF}"/>
                  </a:ext>
                </a:extLst>
              </p:cNvPr>
              <p:cNvSpPr txBox="1"/>
              <p:nvPr/>
            </p:nvSpPr>
            <p:spPr>
              <a:xfrm>
                <a:off x="735390" y="877038"/>
                <a:ext cx="2966250" cy="461665"/>
              </a:xfrm>
              <a:prstGeom prst="rect">
                <a:avLst/>
              </a:prstGeom>
              <a:noFill/>
            </p:spPr>
            <p:txBody>
              <a:bodyPr wrap="square" rtlCol="0">
                <a:spAutoFit/>
              </a:bodyPr>
              <a:lstStyle/>
              <a:p>
                <a:r>
                  <a:rPr lang="en-US" sz="2400" b="1" dirty="0">
                    <a:solidFill>
                      <a:schemeClr val="tx1">
                        <a:lumMod val="85000"/>
                        <a:lumOff val="15000"/>
                      </a:schemeClr>
                    </a:solidFill>
                    <a:latin typeface="Futura"/>
                  </a:rPr>
                  <a:t>Part One</a:t>
                </a:r>
              </a:p>
            </p:txBody>
          </p:sp>
          <p:sp>
            <p:nvSpPr>
              <p:cNvPr id="73" name="Freeform 7">
                <a:extLst>
                  <a:ext uri="{FF2B5EF4-FFF2-40B4-BE49-F238E27FC236}">
                    <a16:creationId xmlns:a16="http://schemas.microsoft.com/office/drawing/2014/main" id="{3D10CFDA-8D8D-4731-8913-94010A94A594}"/>
                  </a:ext>
                </a:extLst>
              </p:cNvPr>
              <p:cNvSpPr/>
              <p:nvPr/>
            </p:nvSpPr>
            <p:spPr>
              <a:xfrm>
                <a:off x="863267" y="1358910"/>
                <a:ext cx="1385169" cy="61624"/>
              </a:xfrm>
              <a:custGeom>
                <a:avLst/>
                <a:gdLst>
                  <a:gd name="connsiteX0" fmla="*/ 30812 w 652174"/>
                  <a:gd name="connsiteY0" fmla="*/ 0 h 61624"/>
                  <a:gd name="connsiteX1" fmla="*/ 621362 w 652174"/>
                  <a:gd name="connsiteY1" fmla="*/ 0 h 61624"/>
                  <a:gd name="connsiteX2" fmla="*/ 652174 w 652174"/>
                  <a:gd name="connsiteY2" fmla="*/ 30812 h 61624"/>
                  <a:gd name="connsiteX3" fmla="*/ 621362 w 652174"/>
                  <a:gd name="connsiteY3" fmla="*/ 61624 h 61624"/>
                  <a:gd name="connsiteX4" fmla="*/ 30812 w 652174"/>
                  <a:gd name="connsiteY4" fmla="*/ 61624 h 61624"/>
                  <a:gd name="connsiteX5" fmla="*/ 0 w 652174"/>
                  <a:gd name="connsiteY5" fmla="*/ 30812 h 61624"/>
                  <a:gd name="connsiteX6" fmla="*/ 30812 w 652174"/>
                  <a:gd name="connsiteY6" fmla="*/ 0 h 6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174" h="61624">
                    <a:moveTo>
                      <a:pt x="30812" y="0"/>
                    </a:moveTo>
                    <a:lnTo>
                      <a:pt x="621362" y="0"/>
                    </a:lnTo>
                    <a:cubicBezTo>
                      <a:pt x="638379" y="0"/>
                      <a:pt x="652174" y="13795"/>
                      <a:pt x="652174" y="30812"/>
                    </a:cubicBezTo>
                    <a:cubicBezTo>
                      <a:pt x="652174" y="47829"/>
                      <a:pt x="638379" y="61624"/>
                      <a:pt x="621362" y="61624"/>
                    </a:cubicBezTo>
                    <a:lnTo>
                      <a:pt x="30812" y="61624"/>
                    </a:lnTo>
                    <a:cubicBezTo>
                      <a:pt x="13795" y="61624"/>
                      <a:pt x="0" y="47829"/>
                      <a:pt x="0" y="30812"/>
                    </a:cubicBezTo>
                    <a:cubicBezTo>
                      <a:pt x="0" y="13795"/>
                      <a:pt x="13795" y="0"/>
                      <a:pt x="30812" y="0"/>
                    </a:cubicBezTo>
                    <a:close/>
                  </a:path>
                </a:pathLst>
              </a:custGeom>
              <a:solidFill>
                <a:srgbClr val="BE17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grpSp>
        <p:sp>
          <p:nvSpPr>
            <p:cNvPr id="71" name="TextBox 70">
              <a:extLst>
                <a:ext uri="{FF2B5EF4-FFF2-40B4-BE49-F238E27FC236}">
                  <a16:creationId xmlns:a16="http://schemas.microsoft.com/office/drawing/2014/main" id="{FD8D3A04-9C8F-4DBA-B5FE-32EB4E16441E}"/>
                </a:ext>
              </a:extLst>
            </p:cNvPr>
            <p:cNvSpPr txBox="1"/>
            <p:nvPr/>
          </p:nvSpPr>
          <p:spPr>
            <a:xfrm>
              <a:off x="749826" y="823003"/>
              <a:ext cx="6057755" cy="369332"/>
            </a:xfrm>
            <a:prstGeom prst="rect">
              <a:avLst/>
            </a:prstGeom>
            <a:noFill/>
          </p:spPr>
          <p:txBody>
            <a:bodyPr wrap="square" rtlCol="0">
              <a:spAutoFit/>
            </a:bodyPr>
            <a:lstStyle/>
            <a:p>
              <a:r>
                <a:rPr lang="en-US" dirty="0">
                  <a:solidFill>
                    <a:schemeClr val="tx1">
                      <a:lumMod val="85000"/>
                      <a:lumOff val="15000"/>
                    </a:schemeClr>
                  </a:solidFill>
                  <a:latin typeface="Futura"/>
                </a:rPr>
                <a:t>Portfolio Construction</a:t>
              </a:r>
            </a:p>
          </p:txBody>
        </p:sp>
      </p:grpSp>
      <p:pic>
        <p:nvPicPr>
          <p:cNvPr id="74" name="Picture 73">
            <a:extLst>
              <a:ext uri="{FF2B5EF4-FFF2-40B4-BE49-F238E27FC236}">
                <a16:creationId xmlns:a16="http://schemas.microsoft.com/office/drawing/2014/main" id="{E86A3424-F4F9-4973-808C-627D7E3AFDCC}"/>
              </a:ext>
            </a:extLst>
          </p:cNvPr>
          <p:cNvPicPr/>
          <p:nvPr/>
        </p:nvPicPr>
        <p:blipFill>
          <a:blip r:embed="rId3" cstate="screen">
            <a:extLst>
              <a:ext uri="{28A0092B-C50C-407E-A947-70E740481C1C}">
                <a14:useLocalDpi xmlns:a14="http://schemas.microsoft.com/office/drawing/2010/main"/>
              </a:ext>
            </a:extLst>
          </a:blip>
          <a:stretch>
            <a:fillRect/>
          </a:stretch>
        </p:blipFill>
        <p:spPr>
          <a:xfrm>
            <a:off x="812738" y="6432531"/>
            <a:ext cx="915320" cy="199938"/>
          </a:xfrm>
          <a:prstGeom prst="rect">
            <a:avLst/>
          </a:prstGeom>
        </p:spPr>
      </p:pic>
      <p:sp>
        <p:nvSpPr>
          <p:cNvPr id="75" name="Rectangle 74">
            <a:extLst>
              <a:ext uri="{FF2B5EF4-FFF2-40B4-BE49-F238E27FC236}">
                <a16:creationId xmlns:a16="http://schemas.microsoft.com/office/drawing/2014/main" id="{6CB96937-4006-4E25-AD77-1DB7D15F343B}"/>
              </a:ext>
            </a:extLst>
          </p:cNvPr>
          <p:cNvSpPr/>
          <p:nvPr/>
        </p:nvSpPr>
        <p:spPr>
          <a:xfrm>
            <a:off x="770985" y="1268590"/>
            <a:ext cx="7564118" cy="307969"/>
          </a:xfrm>
          <a:prstGeom prst="rect">
            <a:avLst/>
          </a:prstGeom>
        </p:spPr>
        <p:txBody>
          <a:bodyPr wrap="square">
            <a:spAutoFit/>
          </a:bodyPr>
          <a:lstStyle/>
          <a:p>
            <a:pPr>
              <a:lnSpc>
                <a:spcPct val="107000"/>
              </a:lnSpc>
              <a:spcAft>
                <a:spcPts val="800"/>
              </a:spcAft>
            </a:pPr>
            <a:r>
              <a:rPr lang="en-US" sz="1400" b="1" dirty="0">
                <a:solidFill>
                  <a:srgbClr val="BE1722"/>
                </a:solidFill>
                <a:latin typeface="Microsoft YaHei" panose="020B0503020204020204" pitchFamily="34" charset="-122"/>
                <a:ea typeface="Microsoft YaHei" panose="020B0503020204020204" pitchFamily="34" charset="-122"/>
                <a:cs typeface="Times New Roman" panose="02020603050405020304" pitchFamily="18" charset="0"/>
              </a:rPr>
              <a:t>Event-driven Strategy</a:t>
            </a:r>
            <a:endParaRPr lang="en-US" sz="1600" b="1" dirty="0">
              <a:solidFill>
                <a:srgbClr val="BE1722"/>
              </a:solidFill>
              <a:effectLst/>
              <a:latin typeface="Microsoft YaHei" panose="020B0503020204020204" pitchFamily="34" charset="-122"/>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8881298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1E90054-0C6E-414D-8493-D7BAABE8A899}"/>
              </a:ext>
            </a:extLst>
          </p:cNvPr>
          <p:cNvSpPr/>
          <p:nvPr/>
        </p:nvSpPr>
        <p:spPr>
          <a:xfrm>
            <a:off x="0" y="-10332"/>
            <a:ext cx="2818701" cy="6858000"/>
          </a:xfrm>
          <a:prstGeom prst="rect">
            <a:avLst/>
          </a:prstGeom>
          <a:solidFill>
            <a:srgbClr val="BE1722"/>
          </a:solidFill>
          <a:ln>
            <a:solidFill>
              <a:srgbClr val="BE17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hidden="1">
            <a:extLst>
              <a:ext uri="{FF2B5EF4-FFF2-40B4-BE49-F238E27FC236}">
                <a16:creationId xmlns:a16="http://schemas.microsoft.com/office/drawing/2014/main" id="{3AF65892-E5B7-2C4D-AD3D-E384357F877C}"/>
              </a:ext>
            </a:extLst>
          </p:cNvPr>
          <p:cNvGrpSpPr/>
          <p:nvPr/>
        </p:nvGrpSpPr>
        <p:grpSpPr>
          <a:xfrm>
            <a:off x="3040951" y="3914352"/>
            <a:ext cx="2823354" cy="2298623"/>
            <a:chOff x="3040951" y="3914352"/>
            <a:chExt cx="2823354" cy="2298623"/>
          </a:xfrm>
        </p:grpSpPr>
        <p:sp>
          <p:nvSpPr>
            <p:cNvPr id="3" name="L 形 11">
              <a:extLst>
                <a:ext uri="{FF2B5EF4-FFF2-40B4-BE49-F238E27FC236}">
                  <a16:creationId xmlns:a16="http://schemas.microsoft.com/office/drawing/2014/main" id="{ADD04D7F-7A3B-4388-8BB9-E7C85E9939F7}"/>
                </a:ext>
              </a:extLst>
            </p:cNvPr>
            <p:cNvSpPr>
              <a:spLocks/>
            </p:cNvSpPr>
            <p:nvPr/>
          </p:nvSpPr>
          <p:spPr bwMode="auto">
            <a:xfrm rot="5400000">
              <a:off x="3538720" y="3810795"/>
              <a:ext cx="1265237" cy="2105025"/>
            </a:xfrm>
            <a:custGeom>
              <a:avLst/>
              <a:gdLst>
                <a:gd name="T0" fmla="*/ 0 w 1265237"/>
                <a:gd name="T1" fmla="*/ 0 h 2105025"/>
                <a:gd name="T2" fmla="*/ 203830 w 1265237"/>
                <a:gd name="T3" fmla="*/ 0 h 2105025"/>
                <a:gd name="T4" fmla="*/ 203830 w 1265237"/>
                <a:gd name="T5" fmla="*/ 1901069 h 2105025"/>
                <a:gd name="T6" fmla="*/ 1265237 w 1265237"/>
                <a:gd name="T7" fmla="*/ 1901069 h 2105025"/>
                <a:gd name="T8" fmla="*/ 1265237 w 1265237"/>
                <a:gd name="T9" fmla="*/ 2105025 h 2105025"/>
                <a:gd name="T10" fmla="*/ 0 w 1265237"/>
                <a:gd name="T11" fmla="*/ 2105025 h 2105025"/>
                <a:gd name="T12" fmla="*/ 0 w 1265237"/>
                <a:gd name="T13" fmla="*/ 0 h 21050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65237" h="2105025">
                  <a:moveTo>
                    <a:pt x="0" y="0"/>
                  </a:moveTo>
                  <a:lnTo>
                    <a:pt x="203830" y="0"/>
                  </a:lnTo>
                  <a:lnTo>
                    <a:pt x="203830" y="1901069"/>
                  </a:lnTo>
                  <a:lnTo>
                    <a:pt x="1265237" y="1901069"/>
                  </a:lnTo>
                  <a:lnTo>
                    <a:pt x="1265237" y="2105025"/>
                  </a:lnTo>
                  <a:lnTo>
                    <a:pt x="0" y="2105025"/>
                  </a:lnTo>
                  <a:lnTo>
                    <a:pt x="0" y="0"/>
                  </a:lnTo>
                  <a:close/>
                </a:path>
              </a:pathLst>
            </a:custGeom>
            <a:solidFill>
              <a:srgbClr val="575856"/>
            </a:solidFill>
            <a:ln>
              <a:noFill/>
            </a:ln>
          </p:spPr>
          <p:txBody>
            <a:bodyPr/>
            <a:lstStyle/>
            <a:p>
              <a:endParaRPr lang="zh-CN" altLang="en-US">
                <a:solidFill>
                  <a:srgbClr val="575856"/>
                </a:solidFill>
              </a:endParaRPr>
            </a:p>
          </p:txBody>
        </p:sp>
        <p:sp>
          <p:nvSpPr>
            <p:cNvPr id="14" name="TextBox 13">
              <a:extLst>
                <a:ext uri="{FF2B5EF4-FFF2-40B4-BE49-F238E27FC236}">
                  <a16:creationId xmlns:a16="http://schemas.microsoft.com/office/drawing/2014/main" id="{55BF5EFC-05F8-49F6-AA10-A86857DA32AC}"/>
                </a:ext>
              </a:extLst>
            </p:cNvPr>
            <p:cNvSpPr txBox="1">
              <a:spLocks noChangeArrowheads="1"/>
            </p:cNvSpPr>
            <p:nvPr/>
          </p:nvSpPr>
          <p:spPr bwMode="auto">
            <a:xfrm>
              <a:off x="3040951" y="3914352"/>
              <a:ext cx="23383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itchFamily="34" charset="0"/>
                <a:buNone/>
              </a:pPr>
              <a:r>
                <a:rPr lang="en-US" altLang="zh-CN" sz="1600" b="1" dirty="0">
                  <a:solidFill>
                    <a:srgbClr val="445469"/>
                  </a:solidFill>
                  <a:latin typeface="Microsoft YaHei" panose="020B0503020204020204" pitchFamily="34" charset="-122"/>
                  <a:ea typeface="Microsoft YaHei" panose="020B0503020204020204" pitchFamily="34" charset="-122"/>
                  <a:sym typeface="Arial" pitchFamily="34" charset="0"/>
                </a:rPr>
                <a:t>1.Unmet Need</a:t>
              </a:r>
              <a:endParaRPr lang="en-US" sz="1600" b="1" dirty="0">
                <a:solidFill>
                  <a:srgbClr val="445469"/>
                </a:solidFill>
                <a:latin typeface="Microsoft YaHei" panose="020B0503020204020204" pitchFamily="34" charset="-122"/>
                <a:ea typeface="Microsoft YaHei" panose="020B0503020204020204" pitchFamily="34" charset="-122"/>
                <a:sym typeface="Arial" pitchFamily="34" charset="0"/>
              </a:endParaRPr>
            </a:p>
          </p:txBody>
        </p:sp>
        <p:sp>
          <p:nvSpPr>
            <p:cNvPr id="15" name="TextBox 13">
              <a:extLst>
                <a:ext uri="{FF2B5EF4-FFF2-40B4-BE49-F238E27FC236}">
                  <a16:creationId xmlns:a16="http://schemas.microsoft.com/office/drawing/2014/main" id="{10327064-2A70-47FD-B3F8-8405511B39C7}"/>
                </a:ext>
              </a:extLst>
            </p:cNvPr>
            <p:cNvSpPr txBox="1">
              <a:spLocks noChangeArrowheads="1"/>
            </p:cNvSpPr>
            <p:nvPr/>
          </p:nvSpPr>
          <p:spPr bwMode="auto">
            <a:xfrm>
              <a:off x="3441918" y="4544890"/>
              <a:ext cx="2422387" cy="1668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fontAlgn="base">
                <a:lnSpc>
                  <a:spcPct val="114000"/>
                </a:lnSpc>
                <a:spcBef>
                  <a:spcPct val="0"/>
                </a:spcBef>
                <a:spcAft>
                  <a:spcPts val="800"/>
                </a:spcAft>
              </a:pPr>
              <a:r>
                <a:rPr lang="en-US" sz="1200" dirty="0">
                  <a:solidFill>
                    <a:srgbClr val="565656"/>
                  </a:solidFill>
                  <a:latin typeface="Microsoft YaHei" panose="020B0503020204020204" pitchFamily="34" charset="-122"/>
                  <a:ea typeface="Microsoft YaHei" panose="020B0503020204020204" pitchFamily="34" charset="-122"/>
                  <a:cs typeface="Times New Roman" panose="02020603050405020304" pitchFamily="18" charset="0"/>
                </a:rPr>
                <a:t>Since mid-January, more than 84000 specimens from US patients have been tested for Covid-19. Labs around the country are reporting shortages of some of the chemicals and other materials necessary to perform diagnostic tests.</a:t>
              </a:r>
            </a:p>
          </p:txBody>
        </p:sp>
      </p:grpSp>
      <p:grpSp>
        <p:nvGrpSpPr>
          <p:cNvPr id="2" name="Group 1" hidden="1">
            <a:extLst>
              <a:ext uri="{FF2B5EF4-FFF2-40B4-BE49-F238E27FC236}">
                <a16:creationId xmlns:a16="http://schemas.microsoft.com/office/drawing/2014/main" id="{87FB7337-E456-4AA0-BCD5-376B74522F37}"/>
              </a:ext>
            </a:extLst>
          </p:cNvPr>
          <p:cNvGrpSpPr/>
          <p:nvPr/>
        </p:nvGrpSpPr>
        <p:grpSpPr>
          <a:xfrm>
            <a:off x="5702431" y="3300859"/>
            <a:ext cx="3212390" cy="2000460"/>
            <a:chOff x="4970638" y="3300859"/>
            <a:chExt cx="3212390" cy="2000460"/>
          </a:xfrm>
        </p:grpSpPr>
        <p:sp>
          <p:nvSpPr>
            <p:cNvPr id="5" name="L 形 13">
              <a:extLst>
                <a:ext uri="{FF2B5EF4-FFF2-40B4-BE49-F238E27FC236}">
                  <a16:creationId xmlns:a16="http://schemas.microsoft.com/office/drawing/2014/main" id="{4289DD7C-FD49-4421-91A2-4CB6F46DF79D}"/>
                </a:ext>
              </a:extLst>
            </p:cNvPr>
            <p:cNvSpPr>
              <a:spLocks/>
            </p:cNvSpPr>
            <p:nvPr/>
          </p:nvSpPr>
          <p:spPr bwMode="auto">
            <a:xfrm rot="5400000">
              <a:off x="5865995" y="3236120"/>
              <a:ext cx="1265237" cy="2105025"/>
            </a:xfrm>
            <a:custGeom>
              <a:avLst/>
              <a:gdLst>
                <a:gd name="T0" fmla="*/ 0 w 1265237"/>
                <a:gd name="T1" fmla="*/ 0 h 2105025"/>
                <a:gd name="T2" fmla="*/ 203830 w 1265237"/>
                <a:gd name="T3" fmla="*/ 0 h 2105025"/>
                <a:gd name="T4" fmla="*/ 203830 w 1265237"/>
                <a:gd name="T5" fmla="*/ 1901069 h 2105025"/>
                <a:gd name="T6" fmla="*/ 1265237 w 1265237"/>
                <a:gd name="T7" fmla="*/ 1901069 h 2105025"/>
                <a:gd name="T8" fmla="*/ 1265237 w 1265237"/>
                <a:gd name="T9" fmla="*/ 2105025 h 2105025"/>
                <a:gd name="T10" fmla="*/ 0 w 1265237"/>
                <a:gd name="T11" fmla="*/ 2105025 h 2105025"/>
                <a:gd name="T12" fmla="*/ 0 w 1265237"/>
                <a:gd name="T13" fmla="*/ 0 h 21050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65237" h="2105025">
                  <a:moveTo>
                    <a:pt x="0" y="0"/>
                  </a:moveTo>
                  <a:lnTo>
                    <a:pt x="203830" y="0"/>
                  </a:lnTo>
                  <a:lnTo>
                    <a:pt x="203830" y="1901069"/>
                  </a:lnTo>
                  <a:lnTo>
                    <a:pt x="1265237" y="1901069"/>
                  </a:lnTo>
                  <a:lnTo>
                    <a:pt x="1265237" y="2105025"/>
                  </a:lnTo>
                  <a:lnTo>
                    <a:pt x="0" y="2105025"/>
                  </a:lnTo>
                  <a:lnTo>
                    <a:pt x="0" y="0"/>
                  </a:lnTo>
                  <a:close/>
                </a:path>
              </a:pathLst>
            </a:custGeom>
            <a:solidFill>
              <a:srgbClr val="575856"/>
            </a:solidFill>
            <a:ln>
              <a:noFill/>
            </a:ln>
          </p:spPr>
          <p:txBody>
            <a:bodyPr/>
            <a:lstStyle/>
            <a:p>
              <a:endParaRPr lang="zh-CN" altLang="en-US"/>
            </a:p>
          </p:txBody>
        </p:sp>
        <p:sp>
          <p:nvSpPr>
            <p:cNvPr id="6" name="等腰三角形 14">
              <a:extLst>
                <a:ext uri="{FF2B5EF4-FFF2-40B4-BE49-F238E27FC236}">
                  <a16:creationId xmlns:a16="http://schemas.microsoft.com/office/drawing/2014/main" id="{179831CD-44D5-4A33-B82B-B51C6103205B}"/>
                </a:ext>
              </a:extLst>
            </p:cNvPr>
            <p:cNvSpPr>
              <a:spLocks noChangeArrowheads="1"/>
            </p:cNvSpPr>
            <p:nvPr/>
          </p:nvSpPr>
          <p:spPr bwMode="auto">
            <a:xfrm>
              <a:off x="4970638" y="3300859"/>
              <a:ext cx="358775" cy="358775"/>
            </a:xfrm>
            <a:prstGeom prst="triangle">
              <a:avLst>
                <a:gd name="adj" fmla="val 100000"/>
              </a:avLst>
            </a:prstGeom>
            <a:solidFill>
              <a:srgbClr val="BE1722"/>
            </a:solidFill>
            <a:ln>
              <a:noFill/>
            </a:ln>
          </p:spPr>
          <p:txBody>
            <a:bodyPr/>
            <a:lstStyle/>
            <a:p>
              <a:pPr>
                <a:buFont typeface="Arial" pitchFamily="34" charset="0"/>
                <a:buNone/>
              </a:pPr>
              <a:endParaRPr lang="zh-CN" altLang="en-US">
                <a:solidFill>
                  <a:srgbClr val="FFFFFF"/>
                </a:solidFill>
                <a:latin typeface="Arial" pitchFamily="34" charset="0"/>
                <a:ea typeface="微软雅黑" pitchFamily="34" charset="-122"/>
                <a:sym typeface="Arial" pitchFamily="34" charset="0"/>
              </a:endParaRPr>
            </a:p>
          </p:txBody>
        </p:sp>
        <p:sp>
          <p:nvSpPr>
            <p:cNvPr id="16" name="TextBox 13">
              <a:extLst>
                <a:ext uri="{FF2B5EF4-FFF2-40B4-BE49-F238E27FC236}">
                  <a16:creationId xmlns:a16="http://schemas.microsoft.com/office/drawing/2014/main" id="{323A7556-F0D1-4FFA-9E50-7DA43FD6027F}"/>
                </a:ext>
              </a:extLst>
            </p:cNvPr>
            <p:cNvSpPr txBox="1">
              <a:spLocks noChangeArrowheads="1"/>
            </p:cNvSpPr>
            <p:nvPr/>
          </p:nvSpPr>
          <p:spPr bwMode="auto">
            <a:xfrm>
              <a:off x="5269095" y="3328464"/>
              <a:ext cx="23383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itchFamily="34" charset="0"/>
                <a:buNone/>
              </a:pPr>
              <a:r>
                <a:rPr lang="en-US" sz="1600" b="1" dirty="0">
                  <a:solidFill>
                    <a:srgbClr val="445469"/>
                  </a:solidFill>
                  <a:latin typeface="Arial" pitchFamily="34" charset="0"/>
                  <a:ea typeface="微软雅黑" pitchFamily="34" charset="-122"/>
                  <a:sym typeface="Arial" pitchFamily="34" charset="0"/>
                </a:rPr>
                <a:t>2.Pipline</a:t>
              </a:r>
            </a:p>
          </p:txBody>
        </p:sp>
        <p:sp>
          <p:nvSpPr>
            <p:cNvPr id="17" name="TextBox 13">
              <a:extLst>
                <a:ext uri="{FF2B5EF4-FFF2-40B4-BE49-F238E27FC236}">
                  <a16:creationId xmlns:a16="http://schemas.microsoft.com/office/drawing/2014/main" id="{5B3747DB-BEBA-493D-9531-69CBC27555B1}"/>
                </a:ext>
              </a:extLst>
            </p:cNvPr>
            <p:cNvSpPr txBox="1">
              <a:spLocks noChangeArrowheads="1"/>
            </p:cNvSpPr>
            <p:nvPr/>
          </p:nvSpPr>
          <p:spPr bwMode="auto">
            <a:xfrm>
              <a:off x="5844640" y="4054246"/>
              <a:ext cx="2338388" cy="1247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fontAlgn="base">
                <a:lnSpc>
                  <a:spcPct val="114000"/>
                </a:lnSpc>
                <a:spcBef>
                  <a:spcPct val="0"/>
                </a:spcBef>
                <a:spcAft>
                  <a:spcPts val="800"/>
                </a:spcAft>
              </a:pPr>
              <a:r>
                <a:rPr lang="en-US" sz="1200" dirty="0" err="1">
                  <a:solidFill>
                    <a:srgbClr val="565656"/>
                  </a:solidFill>
                  <a:latin typeface="Microsoft YaHei" panose="020B0503020204020204" pitchFamily="34" charset="-122"/>
                  <a:ea typeface="Microsoft YaHei" panose="020B0503020204020204" pitchFamily="34" charset="-122"/>
                  <a:cs typeface="Times New Roman" panose="02020603050405020304" pitchFamily="18" charset="0"/>
                </a:rPr>
                <a:t>Todos</a:t>
              </a:r>
              <a:r>
                <a:rPr lang="en-US" sz="1200" dirty="0">
                  <a:solidFill>
                    <a:srgbClr val="565656"/>
                  </a:solidFill>
                  <a:latin typeface="Microsoft YaHei" panose="020B0503020204020204" pitchFamily="34" charset="-122"/>
                  <a:ea typeface="Microsoft YaHei" panose="020B0503020204020204" pitchFamily="34" charset="-122"/>
                  <a:cs typeface="Times New Roman" panose="02020603050405020304" pitchFamily="18" charset="0"/>
                </a:rPr>
                <a:t> Medical Ltd. has a pipeline of diagnostic assets to test </a:t>
              </a:r>
              <a:r>
                <a:rPr lang="en-US" sz="1200" dirty="0" err="1">
                  <a:solidFill>
                    <a:srgbClr val="565656"/>
                  </a:solidFill>
                  <a:latin typeface="Microsoft YaHei" panose="020B0503020204020204" pitchFamily="34" charset="-122"/>
                  <a:ea typeface="Microsoft YaHei" panose="020B0503020204020204" pitchFamily="34" charset="-122"/>
                  <a:cs typeface="Times New Roman" panose="02020603050405020304" pitchFamily="18" charset="0"/>
                </a:rPr>
                <a:t>Andis</a:t>
              </a:r>
              <a:r>
                <a:rPr lang="en-US" sz="1200" dirty="0">
                  <a:solidFill>
                    <a:srgbClr val="565656"/>
                  </a:solidFill>
                  <a:latin typeface="Microsoft YaHei" panose="020B0503020204020204" pitchFamily="34" charset="-122"/>
                  <a:ea typeface="Microsoft YaHei" panose="020B0503020204020204" pitchFamily="34" charset="-122"/>
                  <a:cs typeface="Times New Roman" panose="02020603050405020304" pitchFamily="18" charset="0"/>
                </a:rPr>
                <a:t> SARS-CoV-2, the coronavirus that causes COVID-19. It can produce colloidal Gold test in large quantities.</a:t>
              </a:r>
            </a:p>
          </p:txBody>
        </p:sp>
      </p:grpSp>
      <p:sp>
        <p:nvSpPr>
          <p:cNvPr id="25" name="TextBox 24">
            <a:extLst>
              <a:ext uri="{FF2B5EF4-FFF2-40B4-BE49-F238E27FC236}">
                <a16:creationId xmlns:a16="http://schemas.microsoft.com/office/drawing/2014/main" id="{1837DB5F-A465-4960-8BEA-7249101AD62E}"/>
              </a:ext>
            </a:extLst>
          </p:cNvPr>
          <p:cNvSpPr txBox="1"/>
          <p:nvPr/>
        </p:nvSpPr>
        <p:spPr>
          <a:xfrm>
            <a:off x="142875" y="2610760"/>
            <a:ext cx="2643380" cy="646331"/>
          </a:xfrm>
          <a:prstGeom prst="rect">
            <a:avLst/>
          </a:prstGeom>
          <a:noFill/>
        </p:spPr>
        <p:txBody>
          <a:bodyPr wrap="square" rtlCol="0">
            <a:spAutoFit/>
          </a:bodyPr>
          <a:lstStyle/>
          <a:p>
            <a:pPr algn="r"/>
            <a:r>
              <a:rPr lang="en-US" altLang="zh-CN" sz="3600" b="1" dirty="0">
                <a:solidFill>
                  <a:schemeClr val="bg1"/>
                </a:solidFill>
                <a:latin typeface="Rockwell" panose="02060603020205020403" pitchFamily="18" charset="0"/>
                <a:cs typeface="Futura Medium" panose="020B0602020204020303" pitchFamily="34" charset="-79"/>
              </a:rPr>
              <a:t>Example</a:t>
            </a:r>
            <a:endParaRPr lang="en-US" sz="3600" b="1" dirty="0">
              <a:solidFill>
                <a:schemeClr val="bg1"/>
              </a:solidFill>
              <a:latin typeface="Rockwell" panose="02060603020205020403" pitchFamily="18" charset="0"/>
              <a:cs typeface="Futura Medium" panose="020B0602020204020303" pitchFamily="34" charset="-79"/>
            </a:endParaRPr>
          </a:p>
        </p:txBody>
      </p:sp>
      <p:sp>
        <p:nvSpPr>
          <p:cNvPr id="35" name="TextBox 34">
            <a:extLst>
              <a:ext uri="{FF2B5EF4-FFF2-40B4-BE49-F238E27FC236}">
                <a16:creationId xmlns:a16="http://schemas.microsoft.com/office/drawing/2014/main" id="{52B462A3-4427-463A-9A48-BB4605953B4E}"/>
              </a:ext>
            </a:extLst>
          </p:cNvPr>
          <p:cNvSpPr txBox="1"/>
          <p:nvPr/>
        </p:nvSpPr>
        <p:spPr>
          <a:xfrm>
            <a:off x="280717" y="174730"/>
            <a:ext cx="2852114" cy="461665"/>
          </a:xfrm>
          <a:prstGeom prst="rect">
            <a:avLst/>
          </a:prstGeom>
          <a:noFill/>
        </p:spPr>
        <p:txBody>
          <a:bodyPr wrap="square" rtlCol="0">
            <a:spAutoFit/>
          </a:bodyPr>
          <a:lstStyle/>
          <a:p>
            <a:r>
              <a:rPr lang="en-US" sz="2400" b="1" dirty="0">
                <a:solidFill>
                  <a:schemeClr val="bg1"/>
                </a:solidFill>
                <a:latin typeface="Futura"/>
                <a:cs typeface="Futura Medium" panose="020B0602020204020303" pitchFamily="34" charset="-79"/>
              </a:rPr>
              <a:t>Part One</a:t>
            </a:r>
          </a:p>
        </p:txBody>
      </p:sp>
      <p:sp>
        <p:nvSpPr>
          <p:cNvPr id="38" name="Rectangle 37">
            <a:extLst>
              <a:ext uri="{FF2B5EF4-FFF2-40B4-BE49-F238E27FC236}">
                <a16:creationId xmlns:a16="http://schemas.microsoft.com/office/drawing/2014/main" id="{C5CA85A9-61F7-45DB-9540-60A4E8156EF6}"/>
              </a:ext>
            </a:extLst>
          </p:cNvPr>
          <p:cNvSpPr/>
          <p:nvPr/>
        </p:nvSpPr>
        <p:spPr>
          <a:xfrm>
            <a:off x="4043" y="227763"/>
            <a:ext cx="138832" cy="7414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hidden="1">
            <a:extLst>
              <a:ext uri="{FF2B5EF4-FFF2-40B4-BE49-F238E27FC236}">
                <a16:creationId xmlns:a16="http://schemas.microsoft.com/office/drawing/2014/main" id="{24004ABD-0585-4B35-B98C-F361B3C044BC}"/>
              </a:ext>
            </a:extLst>
          </p:cNvPr>
          <p:cNvGrpSpPr/>
          <p:nvPr/>
        </p:nvGrpSpPr>
        <p:grpSpPr>
          <a:xfrm>
            <a:off x="8600770" y="2665891"/>
            <a:ext cx="3232825" cy="2658874"/>
            <a:chOff x="7248708" y="2665891"/>
            <a:chExt cx="3232825" cy="2658874"/>
          </a:xfrm>
        </p:grpSpPr>
        <p:sp>
          <p:nvSpPr>
            <p:cNvPr id="7" name="L 形 15">
              <a:extLst>
                <a:ext uri="{FF2B5EF4-FFF2-40B4-BE49-F238E27FC236}">
                  <a16:creationId xmlns:a16="http://schemas.microsoft.com/office/drawing/2014/main" id="{F21E048D-8495-485F-9375-7F2A79F8868E}"/>
                </a:ext>
              </a:extLst>
            </p:cNvPr>
            <p:cNvSpPr>
              <a:spLocks/>
            </p:cNvSpPr>
            <p:nvPr/>
          </p:nvSpPr>
          <p:spPr bwMode="auto">
            <a:xfrm rot="5400000">
              <a:off x="8193270" y="2659857"/>
              <a:ext cx="1265238" cy="2105025"/>
            </a:xfrm>
            <a:custGeom>
              <a:avLst/>
              <a:gdLst>
                <a:gd name="T0" fmla="*/ 0 w 1265238"/>
                <a:gd name="T1" fmla="*/ 0 h 2105025"/>
                <a:gd name="T2" fmla="*/ 203830 w 1265238"/>
                <a:gd name="T3" fmla="*/ 0 h 2105025"/>
                <a:gd name="T4" fmla="*/ 203830 w 1265238"/>
                <a:gd name="T5" fmla="*/ 1901069 h 2105025"/>
                <a:gd name="T6" fmla="*/ 1265238 w 1265238"/>
                <a:gd name="T7" fmla="*/ 1901069 h 2105025"/>
                <a:gd name="T8" fmla="*/ 1265238 w 1265238"/>
                <a:gd name="T9" fmla="*/ 2105025 h 2105025"/>
                <a:gd name="T10" fmla="*/ 0 w 1265238"/>
                <a:gd name="T11" fmla="*/ 2105025 h 2105025"/>
                <a:gd name="T12" fmla="*/ 0 w 1265238"/>
                <a:gd name="T13" fmla="*/ 0 h 21050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65238" h="2105025">
                  <a:moveTo>
                    <a:pt x="0" y="0"/>
                  </a:moveTo>
                  <a:lnTo>
                    <a:pt x="203830" y="0"/>
                  </a:lnTo>
                  <a:lnTo>
                    <a:pt x="203830" y="1901069"/>
                  </a:lnTo>
                  <a:lnTo>
                    <a:pt x="1265238" y="1901069"/>
                  </a:lnTo>
                  <a:lnTo>
                    <a:pt x="1265238" y="2105025"/>
                  </a:lnTo>
                  <a:lnTo>
                    <a:pt x="0" y="2105025"/>
                  </a:lnTo>
                  <a:lnTo>
                    <a:pt x="0" y="0"/>
                  </a:lnTo>
                  <a:close/>
                </a:path>
              </a:pathLst>
            </a:custGeom>
            <a:solidFill>
              <a:srgbClr val="575856"/>
            </a:solidFill>
            <a:ln>
              <a:noFill/>
            </a:ln>
          </p:spPr>
          <p:txBody>
            <a:bodyPr/>
            <a:lstStyle/>
            <a:p>
              <a:endParaRPr lang="zh-CN" altLang="en-US"/>
            </a:p>
          </p:txBody>
        </p:sp>
        <p:sp>
          <p:nvSpPr>
            <p:cNvPr id="8" name="等腰三角形 16">
              <a:extLst>
                <a:ext uri="{FF2B5EF4-FFF2-40B4-BE49-F238E27FC236}">
                  <a16:creationId xmlns:a16="http://schemas.microsoft.com/office/drawing/2014/main" id="{396090AD-62B4-4BB5-9453-C7E6B79700BE}"/>
                </a:ext>
              </a:extLst>
            </p:cNvPr>
            <p:cNvSpPr>
              <a:spLocks noChangeArrowheads="1"/>
            </p:cNvSpPr>
            <p:nvPr/>
          </p:nvSpPr>
          <p:spPr bwMode="auto">
            <a:xfrm>
              <a:off x="7248708" y="2665891"/>
              <a:ext cx="358775" cy="358775"/>
            </a:xfrm>
            <a:prstGeom prst="triangle">
              <a:avLst>
                <a:gd name="adj" fmla="val 100000"/>
              </a:avLst>
            </a:prstGeom>
            <a:solidFill>
              <a:srgbClr val="BE1722"/>
            </a:solidFill>
            <a:ln>
              <a:noFill/>
            </a:ln>
          </p:spPr>
          <p:txBody>
            <a:bodyPr/>
            <a:lstStyle/>
            <a:p>
              <a:pPr>
                <a:buFont typeface="Arial" pitchFamily="34" charset="0"/>
                <a:buNone/>
              </a:pPr>
              <a:endParaRPr lang="zh-CN" altLang="en-US">
                <a:solidFill>
                  <a:srgbClr val="FFFFFF"/>
                </a:solidFill>
                <a:latin typeface="Arial" pitchFamily="34" charset="0"/>
                <a:ea typeface="微软雅黑" pitchFamily="34" charset="-122"/>
                <a:sym typeface="Arial" pitchFamily="34" charset="0"/>
              </a:endParaRPr>
            </a:p>
          </p:txBody>
        </p:sp>
        <p:sp>
          <p:nvSpPr>
            <p:cNvPr id="19" name="TextBox 13">
              <a:extLst>
                <a:ext uri="{FF2B5EF4-FFF2-40B4-BE49-F238E27FC236}">
                  <a16:creationId xmlns:a16="http://schemas.microsoft.com/office/drawing/2014/main" id="{E9D33031-AD22-448E-8267-D23DF8F94565}"/>
                </a:ext>
              </a:extLst>
            </p:cNvPr>
            <p:cNvSpPr txBox="1">
              <a:spLocks noChangeArrowheads="1"/>
            </p:cNvSpPr>
            <p:nvPr/>
          </p:nvSpPr>
          <p:spPr bwMode="auto">
            <a:xfrm>
              <a:off x="8203213" y="3451495"/>
              <a:ext cx="2278320" cy="1873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lvl="0" fontAlgn="base">
                <a:lnSpc>
                  <a:spcPct val="114000"/>
                </a:lnSpc>
                <a:spcBef>
                  <a:spcPct val="0"/>
                </a:spcBef>
                <a:spcAft>
                  <a:spcPts val="800"/>
                </a:spcAft>
              </a:pPr>
              <a:r>
                <a:rPr lang="en-US" altLang="en-US" sz="1200" dirty="0">
                  <a:solidFill>
                    <a:srgbClr val="565656"/>
                  </a:solidFill>
                  <a:latin typeface="Microsoft YaHei" panose="020B0503020204020204" pitchFamily="34" charset="-122"/>
                  <a:ea typeface="Microsoft YaHei" panose="020B0503020204020204" pitchFamily="34" charset="-122"/>
                  <a:cs typeface="Times New Roman" panose="02020603050405020304" pitchFamily="18" charset="0"/>
                </a:rPr>
                <a:t> Colloidal Gold demonstrated 90.4% sensitivity and 100% specificity in Chinese clinical trial.</a:t>
              </a:r>
            </a:p>
            <a:p>
              <a:pPr lvl="0" fontAlgn="base">
                <a:lnSpc>
                  <a:spcPct val="114000"/>
                </a:lnSpc>
                <a:spcBef>
                  <a:spcPct val="0"/>
                </a:spcBef>
                <a:spcAft>
                  <a:spcPts val="800"/>
                </a:spcAft>
                <a:buFontTx/>
                <a:buChar char="•"/>
              </a:pPr>
              <a:r>
                <a:rPr lang="en-US" altLang="en-US" sz="1200" dirty="0">
                  <a:solidFill>
                    <a:srgbClr val="565656"/>
                  </a:solidFill>
                  <a:latin typeface="Microsoft YaHei" panose="020B0503020204020204" pitchFamily="34" charset="-122"/>
                  <a:ea typeface="Microsoft YaHei" panose="020B0503020204020204" pitchFamily="34" charset="-122"/>
                  <a:cs typeface="Times New Roman" panose="02020603050405020304" pitchFamily="18" charset="0"/>
                </a:rPr>
                <a:t> Sensitivity (positive): 90.43% (170/182)</a:t>
              </a:r>
            </a:p>
            <a:p>
              <a:pPr lvl="0" fontAlgn="base">
                <a:lnSpc>
                  <a:spcPct val="114000"/>
                </a:lnSpc>
                <a:spcBef>
                  <a:spcPct val="0"/>
                </a:spcBef>
                <a:spcAft>
                  <a:spcPts val="800"/>
                </a:spcAft>
                <a:buFontTx/>
                <a:buChar char="•"/>
              </a:pPr>
              <a:r>
                <a:rPr lang="en-US" altLang="en-US" sz="1200" dirty="0">
                  <a:solidFill>
                    <a:srgbClr val="565656"/>
                  </a:solidFill>
                  <a:latin typeface="Microsoft YaHei" panose="020B0503020204020204" pitchFamily="34" charset="-122"/>
                  <a:ea typeface="Microsoft YaHei" panose="020B0503020204020204" pitchFamily="34" charset="-122"/>
                  <a:cs typeface="Times New Roman" panose="02020603050405020304" pitchFamily="18" charset="0"/>
                </a:rPr>
                <a:t> Specificity (negative): 100% (182/182) </a:t>
              </a:r>
            </a:p>
          </p:txBody>
        </p:sp>
        <p:sp>
          <p:nvSpPr>
            <p:cNvPr id="33" name="TextBox 13">
              <a:extLst>
                <a:ext uri="{FF2B5EF4-FFF2-40B4-BE49-F238E27FC236}">
                  <a16:creationId xmlns:a16="http://schemas.microsoft.com/office/drawing/2014/main" id="{76413536-A63B-49C0-97F2-8F81540ADB45}"/>
                </a:ext>
              </a:extLst>
            </p:cNvPr>
            <p:cNvSpPr txBox="1">
              <a:spLocks noChangeArrowheads="1"/>
            </p:cNvSpPr>
            <p:nvPr/>
          </p:nvSpPr>
          <p:spPr bwMode="auto">
            <a:xfrm>
              <a:off x="7773376" y="2753025"/>
              <a:ext cx="23383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itchFamily="34" charset="0"/>
                <a:buNone/>
              </a:pPr>
              <a:r>
                <a:rPr lang="en-US" sz="1600" b="1" dirty="0">
                  <a:solidFill>
                    <a:srgbClr val="445469"/>
                  </a:solidFill>
                  <a:latin typeface="Arial" pitchFamily="34" charset="0"/>
                  <a:ea typeface="微软雅黑" pitchFamily="34" charset="-122"/>
                  <a:sym typeface="Arial" pitchFamily="34" charset="0"/>
                </a:rPr>
                <a:t>3.Comparative Strength</a:t>
              </a:r>
            </a:p>
          </p:txBody>
        </p:sp>
      </p:grpSp>
      <p:grpSp>
        <p:nvGrpSpPr>
          <p:cNvPr id="4" name="Group 3">
            <a:extLst>
              <a:ext uri="{FF2B5EF4-FFF2-40B4-BE49-F238E27FC236}">
                <a16:creationId xmlns:a16="http://schemas.microsoft.com/office/drawing/2014/main" id="{DA0C2B1E-9CE9-3E4B-9BBD-A0C6A0537A01}"/>
              </a:ext>
            </a:extLst>
          </p:cNvPr>
          <p:cNvGrpSpPr/>
          <p:nvPr/>
        </p:nvGrpSpPr>
        <p:grpSpPr>
          <a:xfrm>
            <a:off x="3342003" y="875911"/>
            <a:ext cx="5671782" cy="302004"/>
            <a:chOff x="3662367" y="1192377"/>
            <a:chExt cx="5671782" cy="302004"/>
          </a:xfrm>
        </p:grpSpPr>
        <p:sp>
          <p:nvSpPr>
            <p:cNvPr id="42" name="Isosceles Triangle 41">
              <a:extLst>
                <a:ext uri="{FF2B5EF4-FFF2-40B4-BE49-F238E27FC236}">
                  <a16:creationId xmlns:a16="http://schemas.microsoft.com/office/drawing/2014/main" id="{16BD69FD-F922-45F9-B4C8-5C19C4548D29}"/>
                </a:ext>
              </a:extLst>
            </p:cNvPr>
            <p:cNvSpPr/>
            <p:nvPr/>
          </p:nvSpPr>
          <p:spPr>
            <a:xfrm rot="5400000">
              <a:off x="3641539" y="1213205"/>
              <a:ext cx="302004" cy="260348"/>
            </a:xfrm>
            <a:prstGeom prst="triangle">
              <a:avLst/>
            </a:prstGeom>
            <a:solidFill>
              <a:srgbClr val="C00000"/>
            </a:solidFill>
            <a:ln>
              <a:solidFill>
                <a:srgbClr val="BE17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13">
              <a:extLst>
                <a:ext uri="{FF2B5EF4-FFF2-40B4-BE49-F238E27FC236}">
                  <a16:creationId xmlns:a16="http://schemas.microsoft.com/office/drawing/2014/main" id="{42D7BD49-C1E5-4709-9340-98BCC83325C8}"/>
                </a:ext>
              </a:extLst>
            </p:cNvPr>
            <p:cNvSpPr txBox="1">
              <a:spLocks noChangeArrowheads="1"/>
            </p:cNvSpPr>
            <p:nvPr/>
          </p:nvSpPr>
          <p:spPr bwMode="auto">
            <a:xfrm>
              <a:off x="4126114" y="1213915"/>
              <a:ext cx="5208035" cy="277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lvl="0" fontAlgn="base">
                <a:lnSpc>
                  <a:spcPct val="107000"/>
                </a:lnSpc>
                <a:spcBef>
                  <a:spcPct val="0"/>
                </a:spcBef>
                <a:spcAft>
                  <a:spcPts val="800"/>
                </a:spcAft>
              </a:pPr>
              <a:r>
                <a:rPr lang="en-US" altLang="en-US" dirty="0">
                  <a:latin typeface="Microsoft YaHei" panose="020B0503020204020204" pitchFamily="34" charset="-122"/>
                  <a:ea typeface="Microsoft YaHei" panose="020B0503020204020204" pitchFamily="34" charset="-122"/>
                  <a:cs typeface="Times New Roman" panose="02020603050405020304" pitchFamily="18" charset="0"/>
                </a:rPr>
                <a:t>Constraints in transaction settings:</a:t>
              </a:r>
            </a:p>
          </p:txBody>
        </p:sp>
      </p:grpSp>
      <p:sp>
        <p:nvSpPr>
          <p:cNvPr id="52" name="TextBox 51">
            <a:extLst>
              <a:ext uri="{FF2B5EF4-FFF2-40B4-BE49-F238E27FC236}">
                <a16:creationId xmlns:a16="http://schemas.microsoft.com/office/drawing/2014/main" id="{EAAE8908-F2EE-436C-A783-2D4036151040}"/>
              </a:ext>
            </a:extLst>
          </p:cNvPr>
          <p:cNvSpPr txBox="1"/>
          <p:nvPr/>
        </p:nvSpPr>
        <p:spPr>
          <a:xfrm>
            <a:off x="285271" y="645115"/>
            <a:ext cx="2852114" cy="369332"/>
          </a:xfrm>
          <a:prstGeom prst="rect">
            <a:avLst/>
          </a:prstGeom>
          <a:noFill/>
        </p:spPr>
        <p:txBody>
          <a:bodyPr wrap="square" rtlCol="0">
            <a:spAutoFit/>
          </a:bodyPr>
          <a:lstStyle/>
          <a:p>
            <a:r>
              <a:rPr lang="en-US" dirty="0">
                <a:solidFill>
                  <a:schemeClr val="bg1"/>
                </a:solidFill>
                <a:latin typeface="Futura"/>
              </a:rPr>
              <a:t>Stock Selection</a:t>
            </a:r>
          </a:p>
        </p:txBody>
      </p:sp>
      <p:sp>
        <p:nvSpPr>
          <p:cNvPr id="30" name="TextBox 13">
            <a:extLst>
              <a:ext uri="{FF2B5EF4-FFF2-40B4-BE49-F238E27FC236}">
                <a16:creationId xmlns:a16="http://schemas.microsoft.com/office/drawing/2014/main" id="{2C3235A8-F94C-434E-B3AB-513ED90DE55A}"/>
              </a:ext>
            </a:extLst>
          </p:cNvPr>
          <p:cNvSpPr txBox="1">
            <a:spLocks noChangeArrowheads="1"/>
          </p:cNvSpPr>
          <p:nvPr/>
        </p:nvSpPr>
        <p:spPr bwMode="auto">
          <a:xfrm>
            <a:off x="3805750" y="1374296"/>
            <a:ext cx="7491352" cy="642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fontAlgn="base">
              <a:lnSpc>
                <a:spcPct val="114000"/>
              </a:lnSpc>
              <a:spcBef>
                <a:spcPct val="0"/>
              </a:spcBef>
              <a:spcAft>
                <a:spcPts val="800"/>
              </a:spcAft>
            </a:pPr>
            <a:r>
              <a:rPr 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rPr>
              <a:t>Only allowed to adjust positions once a week</a:t>
            </a:r>
          </a:p>
          <a:p>
            <a:pPr fontAlgn="base">
              <a:lnSpc>
                <a:spcPct val="114000"/>
              </a:lnSpc>
              <a:spcBef>
                <a:spcPct val="0"/>
              </a:spcBef>
              <a:spcAft>
                <a:spcPts val="800"/>
              </a:spcAft>
            </a:pPr>
            <a:endParaRPr 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31" name="TextBox 13">
            <a:extLst>
              <a:ext uri="{FF2B5EF4-FFF2-40B4-BE49-F238E27FC236}">
                <a16:creationId xmlns:a16="http://schemas.microsoft.com/office/drawing/2014/main" id="{AF49D558-AF6C-F944-85AB-B846A54B1EE8}"/>
              </a:ext>
            </a:extLst>
          </p:cNvPr>
          <p:cNvSpPr txBox="1">
            <a:spLocks noChangeArrowheads="1"/>
          </p:cNvSpPr>
          <p:nvPr/>
        </p:nvSpPr>
        <p:spPr bwMode="auto">
          <a:xfrm>
            <a:off x="3805750" y="2483704"/>
            <a:ext cx="7491352" cy="540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fontAlgn="base">
              <a:lnSpc>
                <a:spcPct val="114000"/>
              </a:lnSpc>
              <a:spcBef>
                <a:spcPct val="0"/>
              </a:spcBef>
              <a:spcAft>
                <a:spcPts val="800"/>
              </a:spcAft>
            </a:pPr>
            <a:r>
              <a:rPr 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rPr>
              <a:t>Trade in a long-term manner. Only respond to major market events and individual stock events.</a:t>
            </a:r>
          </a:p>
        </p:txBody>
      </p:sp>
      <p:sp>
        <p:nvSpPr>
          <p:cNvPr id="39" name="TextBox 13">
            <a:extLst>
              <a:ext uri="{FF2B5EF4-FFF2-40B4-BE49-F238E27FC236}">
                <a16:creationId xmlns:a16="http://schemas.microsoft.com/office/drawing/2014/main" id="{8ABE0CC2-339A-7340-9972-BD96BFAEE4A5}"/>
              </a:ext>
            </a:extLst>
          </p:cNvPr>
          <p:cNvSpPr txBox="1">
            <a:spLocks noChangeArrowheads="1"/>
          </p:cNvSpPr>
          <p:nvPr/>
        </p:nvSpPr>
        <p:spPr bwMode="auto">
          <a:xfrm>
            <a:off x="3805750" y="3797984"/>
            <a:ext cx="7491352" cy="25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fontAlgn="base">
              <a:lnSpc>
                <a:spcPct val="114000"/>
              </a:lnSpc>
              <a:spcBef>
                <a:spcPct val="0"/>
              </a:spcBef>
              <a:spcAft>
                <a:spcPts val="800"/>
              </a:spcAft>
            </a:pPr>
            <a:endParaRPr 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40" name="TextBox 13">
            <a:extLst>
              <a:ext uri="{FF2B5EF4-FFF2-40B4-BE49-F238E27FC236}">
                <a16:creationId xmlns:a16="http://schemas.microsoft.com/office/drawing/2014/main" id="{72802BA0-2633-C142-9AA1-A45A14B2ED49}"/>
              </a:ext>
            </a:extLst>
          </p:cNvPr>
          <p:cNvSpPr txBox="1">
            <a:spLocks noChangeArrowheads="1"/>
          </p:cNvSpPr>
          <p:nvPr/>
        </p:nvSpPr>
        <p:spPr bwMode="auto">
          <a:xfrm>
            <a:off x="3805750" y="4454950"/>
            <a:ext cx="7491352" cy="25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fontAlgn="base">
              <a:lnSpc>
                <a:spcPct val="114000"/>
              </a:lnSpc>
              <a:spcBef>
                <a:spcPct val="0"/>
              </a:spcBef>
              <a:spcAft>
                <a:spcPts val="800"/>
              </a:spcAft>
            </a:pPr>
            <a:endParaRPr 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46" name="TextBox 45">
            <a:extLst>
              <a:ext uri="{FF2B5EF4-FFF2-40B4-BE49-F238E27FC236}">
                <a16:creationId xmlns:a16="http://schemas.microsoft.com/office/drawing/2014/main" id="{A9E26FBC-74CE-5245-9C0B-1414DD320B19}"/>
              </a:ext>
            </a:extLst>
          </p:cNvPr>
          <p:cNvSpPr txBox="1"/>
          <p:nvPr/>
        </p:nvSpPr>
        <p:spPr>
          <a:xfrm>
            <a:off x="142875" y="3312361"/>
            <a:ext cx="2643380" cy="646331"/>
          </a:xfrm>
          <a:prstGeom prst="rect">
            <a:avLst/>
          </a:prstGeom>
          <a:noFill/>
        </p:spPr>
        <p:txBody>
          <a:bodyPr wrap="square" rtlCol="0">
            <a:spAutoFit/>
          </a:bodyPr>
          <a:lstStyle/>
          <a:p>
            <a:pPr algn="r"/>
            <a:endParaRPr lang="en-US" sz="3600" b="1" dirty="0">
              <a:solidFill>
                <a:schemeClr val="bg1"/>
              </a:solidFill>
              <a:latin typeface="Rockwell" panose="02060603020205020403" pitchFamily="18" charset="0"/>
              <a:cs typeface="Futura Medium" panose="020B0602020204020303" pitchFamily="34" charset="-79"/>
            </a:endParaRPr>
          </a:p>
        </p:txBody>
      </p:sp>
      <p:grpSp>
        <p:nvGrpSpPr>
          <p:cNvPr id="29" name="Group 28">
            <a:extLst>
              <a:ext uri="{FF2B5EF4-FFF2-40B4-BE49-F238E27FC236}">
                <a16:creationId xmlns:a16="http://schemas.microsoft.com/office/drawing/2014/main" id="{B459D999-C447-C347-BC30-39605B5A0244}"/>
              </a:ext>
            </a:extLst>
          </p:cNvPr>
          <p:cNvGrpSpPr/>
          <p:nvPr/>
        </p:nvGrpSpPr>
        <p:grpSpPr>
          <a:xfrm>
            <a:off x="3342003" y="1936309"/>
            <a:ext cx="5671782" cy="302004"/>
            <a:chOff x="3662367" y="1192377"/>
            <a:chExt cx="5671782" cy="302004"/>
          </a:xfrm>
        </p:grpSpPr>
        <p:sp>
          <p:nvSpPr>
            <p:cNvPr id="32" name="Isosceles Triangle 41">
              <a:extLst>
                <a:ext uri="{FF2B5EF4-FFF2-40B4-BE49-F238E27FC236}">
                  <a16:creationId xmlns:a16="http://schemas.microsoft.com/office/drawing/2014/main" id="{315CAC69-9930-F446-8DD9-4989E6522D9C}"/>
                </a:ext>
              </a:extLst>
            </p:cNvPr>
            <p:cNvSpPr/>
            <p:nvPr/>
          </p:nvSpPr>
          <p:spPr>
            <a:xfrm rot="5400000">
              <a:off x="3641539" y="1213205"/>
              <a:ext cx="302004" cy="260348"/>
            </a:xfrm>
            <a:prstGeom prst="triangle">
              <a:avLst/>
            </a:prstGeom>
            <a:solidFill>
              <a:srgbClr val="C00000"/>
            </a:solidFill>
            <a:ln>
              <a:solidFill>
                <a:srgbClr val="BE17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13">
              <a:extLst>
                <a:ext uri="{FF2B5EF4-FFF2-40B4-BE49-F238E27FC236}">
                  <a16:creationId xmlns:a16="http://schemas.microsoft.com/office/drawing/2014/main" id="{1F9E9569-0A6B-3242-8DF6-946888C047C8}"/>
                </a:ext>
              </a:extLst>
            </p:cNvPr>
            <p:cNvSpPr txBox="1">
              <a:spLocks noChangeArrowheads="1"/>
            </p:cNvSpPr>
            <p:nvPr/>
          </p:nvSpPr>
          <p:spPr bwMode="auto">
            <a:xfrm>
              <a:off x="4126114" y="1213915"/>
              <a:ext cx="5208035" cy="277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lvl="0" fontAlgn="base">
                <a:lnSpc>
                  <a:spcPct val="107000"/>
                </a:lnSpc>
                <a:spcBef>
                  <a:spcPct val="0"/>
                </a:spcBef>
                <a:spcAft>
                  <a:spcPts val="800"/>
                </a:spcAft>
              </a:pPr>
              <a:r>
                <a:rPr lang="en-US" altLang="en-US" dirty="0">
                  <a:latin typeface="Microsoft YaHei" panose="020B0503020204020204" pitchFamily="34" charset="-122"/>
                  <a:ea typeface="Microsoft YaHei" panose="020B0503020204020204" pitchFamily="34" charset="-122"/>
                  <a:cs typeface="Times New Roman" panose="02020603050405020304" pitchFamily="18" charset="0"/>
                </a:rPr>
                <a:t>Solutions:</a:t>
              </a:r>
            </a:p>
          </p:txBody>
        </p:sp>
      </p:grpSp>
      <p:grpSp>
        <p:nvGrpSpPr>
          <p:cNvPr id="37" name="Group 36">
            <a:extLst>
              <a:ext uri="{FF2B5EF4-FFF2-40B4-BE49-F238E27FC236}">
                <a16:creationId xmlns:a16="http://schemas.microsoft.com/office/drawing/2014/main" id="{26AA309D-7C8B-2747-9F88-F631122141D4}"/>
              </a:ext>
            </a:extLst>
          </p:cNvPr>
          <p:cNvGrpSpPr/>
          <p:nvPr/>
        </p:nvGrpSpPr>
        <p:grpSpPr>
          <a:xfrm>
            <a:off x="3342003" y="3314328"/>
            <a:ext cx="5671782" cy="302004"/>
            <a:chOff x="3662367" y="1192377"/>
            <a:chExt cx="5671782" cy="302004"/>
          </a:xfrm>
        </p:grpSpPr>
        <p:sp>
          <p:nvSpPr>
            <p:cNvPr id="41" name="Isosceles Triangle 41">
              <a:extLst>
                <a:ext uri="{FF2B5EF4-FFF2-40B4-BE49-F238E27FC236}">
                  <a16:creationId xmlns:a16="http://schemas.microsoft.com/office/drawing/2014/main" id="{5174D3A5-C020-1247-BA8E-1FA0053144D6}"/>
                </a:ext>
              </a:extLst>
            </p:cNvPr>
            <p:cNvSpPr/>
            <p:nvPr/>
          </p:nvSpPr>
          <p:spPr>
            <a:xfrm rot="5400000">
              <a:off x="3641539" y="1213205"/>
              <a:ext cx="302004" cy="260348"/>
            </a:xfrm>
            <a:prstGeom prst="triangle">
              <a:avLst/>
            </a:prstGeom>
            <a:solidFill>
              <a:srgbClr val="C00000"/>
            </a:solidFill>
            <a:ln>
              <a:solidFill>
                <a:srgbClr val="BE17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13">
              <a:extLst>
                <a:ext uri="{FF2B5EF4-FFF2-40B4-BE49-F238E27FC236}">
                  <a16:creationId xmlns:a16="http://schemas.microsoft.com/office/drawing/2014/main" id="{A344C008-69F2-5A43-9E4C-8F347FE04880}"/>
                </a:ext>
              </a:extLst>
            </p:cNvPr>
            <p:cNvSpPr txBox="1">
              <a:spLocks noChangeArrowheads="1"/>
            </p:cNvSpPr>
            <p:nvPr/>
          </p:nvSpPr>
          <p:spPr bwMode="auto">
            <a:xfrm>
              <a:off x="4126114" y="1213915"/>
              <a:ext cx="5208035" cy="277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lvl="0" fontAlgn="base">
                <a:lnSpc>
                  <a:spcPct val="107000"/>
                </a:lnSpc>
                <a:spcBef>
                  <a:spcPct val="0"/>
                </a:spcBef>
                <a:spcAft>
                  <a:spcPts val="800"/>
                </a:spcAft>
              </a:pPr>
              <a:r>
                <a:rPr lang="en-US" altLang="en-US" dirty="0">
                  <a:latin typeface="Microsoft YaHei" panose="020B0503020204020204" pitchFamily="34" charset="-122"/>
                  <a:ea typeface="Microsoft YaHei" panose="020B0503020204020204" pitchFamily="34" charset="-122"/>
                  <a:cs typeface="Times New Roman" panose="02020603050405020304" pitchFamily="18" charset="0"/>
                </a:rPr>
                <a:t>Example:</a:t>
              </a:r>
            </a:p>
          </p:txBody>
        </p:sp>
      </p:grpSp>
      <p:sp>
        <p:nvSpPr>
          <p:cNvPr id="44" name="TextBox 13">
            <a:extLst>
              <a:ext uri="{FF2B5EF4-FFF2-40B4-BE49-F238E27FC236}">
                <a16:creationId xmlns:a16="http://schemas.microsoft.com/office/drawing/2014/main" id="{A9431984-8855-6344-9497-BD203FAB8787}"/>
              </a:ext>
            </a:extLst>
          </p:cNvPr>
          <p:cNvSpPr txBox="1">
            <a:spLocks noChangeArrowheads="1"/>
          </p:cNvSpPr>
          <p:nvPr/>
        </p:nvSpPr>
        <p:spPr bwMode="auto">
          <a:xfrm>
            <a:off x="3805750" y="3934505"/>
            <a:ext cx="7491352" cy="264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r>
              <a:rPr lang="en-US" dirty="0"/>
              <a:t>After the outbreak of the coronavirus in the United States, due to policies such as home isolation, suspension of work and classes, people need to hoard a lot of household goods and food at home, so it is of some help to the retail industry, such as Wal-Mart. So based on this current event, we chose to buy </a:t>
            </a:r>
            <a:r>
              <a:rPr lang="en-US" dirty="0" err="1"/>
              <a:t>WalMart</a:t>
            </a:r>
            <a:r>
              <a:rPr lang="en-US" dirty="0"/>
              <a:t> stock on March 20, and after that Wal-Mart brought us benefits in the next few weeks.</a:t>
            </a:r>
          </a:p>
          <a:p>
            <a:br>
              <a:rPr lang="en-US" sz="1600" dirty="0"/>
            </a:br>
            <a:br>
              <a:rPr lang="en-US" sz="1600" dirty="0"/>
            </a:br>
            <a:br>
              <a:rPr lang="en-US" sz="1600" dirty="0"/>
            </a:br>
            <a:endParaRPr lang="en-US" sz="16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0870907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 table, sitting, small&#10;&#10;Description automatically generated">
            <a:extLst>
              <a:ext uri="{FF2B5EF4-FFF2-40B4-BE49-F238E27FC236}">
                <a16:creationId xmlns:a16="http://schemas.microsoft.com/office/drawing/2014/main" id="{5DBF839F-5CB7-7E42-A5DA-2B3755F5F1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ED33E6F2-B7F7-2B4D-AAD2-3C3F38B3895C}"/>
              </a:ext>
            </a:extLst>
          </p:cNvPr>
          <p:cNvSpPr txBox="1"/>
          <p:nvPr/>
        </p:nvSpPr>
        <p:spPr>
          <a:xfrm rot="1800000">
            <a:off x="4956034" y="3299778"/>
            <a:ext cx="5125369" cy="1323439"/>
          </a:xfrm>
          <a:prstGeom prst="rect">
            <a:avLst/>
          </a:prstGeom>
          <a:noFill/>
        </p:spPr>
        <p:txBody>
          <a:bodyPr wrap="square" rtlCol="0">
            <a:spAutoFit/>
          </a:bodyPr>
          <a:lstStyle/>
          <a:p>
            <a:r>
              <a:rPr lang="en-US" sz="8000" dirty="0">
                <a:latin typeface="Algerian" panose="020F0502020204030204" pitchFamily="34" charset="0"/>
                <a:cs typeface="Algerian" panose="020F0502020204030204" pitchFamily="34" charset="0"/>
              </a:rPr>
              <a:t>Analysis</a:t>
            </a:r>
          </a:p>
        </p:txBody>
      </p:sp>
      <p:grpSp>
        <p:nvGrpSpPr>
          <p:cNvPr id="9" name="Group 8">
            <a:extLst>
              <a:ext uri="{FF2B5EF4-FFF2-40B4-BE49-F238E27FC236}">
                <a16:creationId xmlns:a16="http://schemas.microsoft.com/office/drawing/2014/main" id="{BFEECD85-7EF0-4275-8E73-67C6097EEC55}"/>
              </a:ext>
            </a:extLst>
          </p:cNvPr>
          <p:cNvGrpSpPr/>
          <p:nvPr/>
        </p:nvGrpSpPr>
        <p:grpSpPr>
          <a:xfrm rot="1858578">
            <a:off x="10656469" y="3533234"/>
            <a:ext cx="911857" cy="199182"/>
            <a:chOff x="2257315" y="973043"/>
            <a:chExt cx="3279140" cy="716280"/>
          </a:xfrm>
        </p:grpSpPr>
        <p:pic>
          <p:nvPicPr>
            <p:cNvPr id="10" name="Picture 9">
              <a:extLst>
                <a:ext uri="{FF2B5EF4-FFF2-40B4-BE49-F238E27FC236}">
                  <a16:creationId xmlns:a16="http://schemas.microsoft.com/office/drawing/2014/main" id="{37747E80-0A05-40FD-85AE-952BE5E4EFC6}"/>
                </a:ext>
              </a:extLst>
            </p:cNvPr>
            <p:cNvPicPr/>
            <p:nvPr/>
          </p:nvPicPr>
          <p:blipFill rotWithShape="1">
            <a:blip r:embed="rId3" cstate="screen">
              <a:extLst>
                <a:ext uri="{BEBA8EAE-BF5A-486C-A8C5-ECC9F3942E4B}">
                  <a14:imgProps xmlns:a14="http://schemas.microsoft.com/office/drawing/2010/main">
                    <a14:imgLayer r:embed="rId4">
                      <a14:imgEffect>
                        <a14:backgroundRemoval t="9362" b="89362" l="0" r="100000">
                          <a14:foregroundMark x1="2294" y1="52340" x2="2294" y2="52340"/>
                          <a14:foregroundMark x1="22936" y1="42979" x2="22936" y2="42979"/>
                          <a14:foregroundMark x1="56881" y1="39149" x2="56881" y2="39149"/>
                          <a14:foregroundMark x1="59174" y1="50638" x2="59174" y2="50638"/>
                        </a14:backgroundRemoval>
                      </a14:imgEffect>
                    </a14:imgLayer>
                  </a14:imgProps>
                </a:ext>
                <a:ext uri="{28A0092B-C50C-407E-A947-70E740481C1C}">
                  <a14:useLocalDpi xmlns:a14="http://schemas.microsoft.com/office/drawing/2010/main"/>
                </a:ext>
              </a:extLst>
            </a:blip>
            <a:srcRect/>
            <a:stretch/>
          </p:blipFill>
          <p:spPr>
            <a:xfrm>
              <a:off x="4326835" y="973043"/>
              <a:ext cx="662608" cy="716280"/>
            </a:xfrm>
            <a:prstGeom prst="rect">
              <a:avLst/>
            </a:prstGeom>
          </p:spPr>
        </p:pic>
        <p:pic>
          <p:nvPicPr>
            <p:cNvPr id="11" name="Picture 10">
              <a:extLst>
                <a:ext uri="{FF2B5EF4-FFF2-40B4-BE49-F238E27FC236}">
                  <a16:creationId xmlns:a16="http://schemas.microsoft.com/office/drawing/2014/main" id="{1F179B21-A408-4C2C-BEC1-1733438C50C4}"/>
                </a:ext>
              </a:extLst>
            </p:cNvPr>
            <p:cNvPicPr/>
            <p:nvPr/>
          </p:nvPicPr>
          <p:blipFill rotWithShape="1">
            <a:blip r:embed="rId5" cstate="screen">
              <a:biLevel thresh="25000"/>
              <a:extLst>
                <a:ext uri="{BEBA8EAE-BF5A-486C-A8C5-ECC9F3942E4B}">
                  <a14:imgProps xmlns:a14="http://schemas.microsoft.com/office/drawing/2010/main">
                    <a14:imgLayer r:embed="rId6">
                      <a14:imgEffect>
                        <a14:backgroundRemoval t="9362" b="89362" l="0" r="82682">
                          <a14:foregroundMark x1="2793" y1="46809" x2="2793" y2="46809"/>
                          <a14:foregroundMark x1="68156" y1="70638" x2="68156" y2="70638"/>
                          <a14:foregroundMark x1="82682" y1="77447" x2="82682" y2="77447"/>
                        </a14:backgroundRemoval>
                      </a14:imgEffect>
                    </a14:imgLayer>
                  </a14:imgProps>
                </a:ext>
                <a:ext uri="{28A0092B-C50C-407E-A947-70E740481C1C}">
                  <a14:useLocalDpi xmlns:a14="http://schemas.microsoft.com/office/drawing/2010/main"/>
                </a:ext>
              </a:extLst>
            </a:blip>
            <a:srcRect/>
            <a:stretch/>
          </p:blipFill>
          <p:spPr>
            <a:xfrm>
              <a:off x="4989443" y="973043"/>
              <a:ext cx="547012" cy="716280"/>
            </a:xfrm>
            <a:prstGeom prst="rect">
              <a:avLst/>
            </a:prstGeom>
          </p:spPr>
        </p:pic>
        <p:pic>
          <p:nvPicPr>
            <p:cNvPr id="12" name="Picture 11">
              <a:extLst>
                <a:ext uri="{FF2B5EF4-FFF2-40B4-BE49-F238E27FC236}">
                  <a16:creationId xmlns:a16="http://schemas.microsoft.com/office/drawing/2014/main" id="{5CD45DA4-B755-4D8E-BF61-12B9DFE871FA}"/>
                </a:ext>
              </a:extLst>
            </p:cNvPr>
            <p:cNvPicPr/>
            <p:nvPr/>
          </p:nvPicPr>
          <p:blipFill rotWithShape="1">
            <a:blip r:embed="rId7" cstate="screen">
              <a:biLevel thresh="25000"/>
              <a:extLst>
                <a:ext uri="{BEBA8EAE-BF5A-486C-A8C5-ECC9F3942E4B}">
                  <a14:imgProps xmlns:a14="http://schemas.microsoft.com/office/drawing/2010/main">
                    <a14:imgLayer r:embed="rId8">
                      <a14:imgEffect>
                        <a14:backgroundRemoval t="9362" b="89362" l="3093" r="100000">
                          <a14:foregroundMark x1="3093" y1="25532" x2="3093" y2="25532"/>
                          <a14:foregroundMark x1="39028" y1="51489" x2="39028" y2="51489"/>
                          <a14:foregroundMark x1="53756" y1="50638" x2="53756" y2="50638"/>
                          <a14:foregroundMark x1="80265" y1="41277" x2="80265" y2="41277"/>
                          <a14:foregroundMark x1="96024" y1="51489" x2="96024" y2="51489"/>
                        </a14:backgroundRemoval>
                      </a14:imgEffect>
                    </a14:imgLayer>
                  </a14:imgProps>
                </a:ext>
                <a:ext uri="{28A0092B-C50C-407E-A947-70E740481C1C}">
                  <a14:useLocalDpi xmlns:a14="http://schemas.microsoft.com/office/drawing/2010/main"/>
                </a:ext>
              </a:extLst>
            </a:blip>
            <a:srcRect/>
            <a:stretch/>
          </p:blipFill>
          <p:spPr>
            <a:xfrm>
              <a:off x="2257315" y="973043"/>
              <a:ext cx="2069520" cy="716280"/>
            </a:xfrm>
            <a:prstGeom prst="rect">
              <a:avLst/>
            </a:prstGeom>
          </p:spPr>
        </p:pic>
      </p:grpSp>
      <p:pic>
        <p:nvPicPr>
          <p:cNvPr id="13" name="Picture 12" descr="A close up of a screen&#10;&#10;Description automatically generated">
            <a:extLst>
              <a:ext uri="{FF2B5EF4-FFF2-40B4-BE49-F238E27FC236}">
                <a16:creationId xmlns:a16="http://schemas.microsoft.com/office/drawing/2014/main" id="{CE7C232D-1808-4D95-A5B3-B3149E9FC6C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1869960">
            <a:off x="3860679" y="4518212"/>
            <a:ext cx="2611978" cy="446829"/>
          </a:xfrm>
          <a:prstGeom prst="rect">
            <a:avLst/>
          </a:prstGeom>
        </p:spPr>
      </p:pic>
      <p:pic>
        <p:nvPicPr>
          <p:cNvPr id="14" name="Picture 13">
            <a:extLst>
              <a:ext uri="{FF2B5EF4-FFF2-40B4-BE49-F238E27FC236}">
                <a16:creationId xmlns:a16="http://schemas.microsoft.com/office/drawing/2014/main" id="{5BF79303-768F-47C1-9633-67BE3990C1C9}"/>
              </a:ext>
            </a:extLst>
          </p:cNvPr>
          <p:cNvPicPr/>
          <p:nvPr/>
        </p:nvPicPr>
        <p:blipFill>
          <a:blip r:embed="rId10" cstate="screen">
            <a:extLst>
              <a:ext uri="{BEBA8EAE-BF5A-486C-A8C5-ECC9F3942E4B}">
                <a14:imgProps xmlns:a14="http://schemas.microsoft.com/office/drawing/2010/main">
                  <a14:imgLayer r:embed="rId11">
                    <a14:imgEffect>
                      <a14:backgroundRemoval t="9704" b="93801" l="2174" r="98387">
                        <a14:foregroundMark x1="5750" y1="24259" x2="5750" y2="24259"/>
                        <a14:foregroundMark x1="2314" y1="35849" x2="2314" y2="35849"/>
                        <a14:foregroundMark x1="9537" y1="93801" x2="9537" y2="93801"/>
                        <a14:foregroundMark x1="12693" y1="70620" x2="12693" y2="70620"/>
                        <a14:foregroundMark x1="15638" y1="64420" x2="15638" y2="64420"/>
                        <a14:foregroundMark x1="19004" y1="52022" x2="19004" y2="52022"/>
                        <a14:foregroundMark x1="31767" y1="50404" x2="31767" y2="50404"/>
                        <a14:foregroundMark x1="42496" y1="50943" x2="42496" y2="50943"/>
                        <a14:foregroundMark x1="62062" y1="51482" x2="62062" y2="51482"/>
                        <a14:foregroundMark x1="71529" y1="42857" x2="71529" y2="42857"/>
                        <a14:foregroundMark x1="76718" y1="35849" x2="76718" y2="35849"/>
                        <a14:foregroundMark x1="86396" y1="36927" x2="86396" y2="36927"/>
                        <a14:foregroundMark x1="93969" y1="41240" x2="93969" y2="41240"/>
                        <a14:foregroundMark x1="98387" y1="52561" x2="98387" y2="52561"/>
                        <a14:foregroundMark x1="55961" y1="38544" x2="55961" y2="38544"/>
                      </a14:backgroundRemoval>
                    </a14:imgEffect>
                  </a14:imgLayer>
                </a14:imgProps>
              </a:ext>
              <a:ext uri="{28A0092B-C50C-407E-A947-70E740481C1C}">
                <a14:useLocalDpi xmlns:a14="http://schemas.microsoft.com/office/drawing/2010/main"/>
              </a:ext>
            </a:extLst>
          </a:blip>
          <a:srcRect/>
          <a:stretch>
            <a:fillRect/>
          </a:stretch>
        </p:blipFill>
        <p:spPr bwMode="auto">
          <a:xfrm rot="1869960">
            <a:off x="4405913" y="3801451"/>
            <a:ext cx="2036335" cy="530014"/>
          </a:xfrm>
          <a:prstGeom prst="rect">
            <a:avLst/>
          </a:prstGeom>
          <a:noFill/>
          <a:ln>
            <a:noFill/>
          </a:ln>
        </p:spPr>
      </p:pic>
      <p:cxnSp>
        <p:nvCxnSpPr>
          <p:cNvPr id="16" name="Straight Connector 15">
            <a:extLst>
              <a:ext uri="{FF2B5EF4-FFF2-40B4-BE49-F238E27FC236}">
                <a16:creationId xmlns:a16="http://schemas.microsoft.com/office/drawing/2014/main" id="{54DEDE8D-8C72-4848-9277-353FF5EE4A12}"/>
              </a:ext>
            </a:extLst>
          </p:cNvPr>
          <p:cNvCxnSpPr>
            <a:cxnSpLocks/>
          </p:cNvCxnSpPr>
          <p:nvPr/>
        </p:nvCxnSpPr>
        <p:spPr>
          <a:xfrm>
            <a:off x="5105400" y="3233057"/>
            <a:ext cx="4160375" cy="239485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F714D6F-4B8B-4AC0-979D-A7DB8E0DF710}"/>
              </a:ext>
            </a:extLst>
          </p:cNvPr>
          <p:cNvSpPr/>
          <p:nvPr/>
        </p:nvSpPr>
        <p:spPr>
          <a:xfrm>
            <a:off x="0" y="0"/>
            <a:ext cx="12192000" cy="6858000"/>
          </a:xfrm>
          <a:prstGeom prst="rect">
            <a:avLst/>
          </a:prstGeom>
          <a:solidFill>
            <a:schemeClr val="tx1">
              <a:alpha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文本框 4">
            <a:extLst>
              <a:ext uri="{FF2B5EF4-FFF2-40B4-BE49-F238E27FC236}">
                <a16:creationId xmlns:a16="http://schemas.microsoft.com/office/drawing/2014/main" id="{B23D824B-809B-46A8-A6EE-150C9A0A7637}"/>
              </a:ext>
            </a:extLst>
          </p:cNvPr>
          <p:cNvSpPr txBox="1">
            <a:spLocks noChangeArrowheads="1"/>
          </p:cNvSpPr>
          <p:nvPr/>
        </p:nvSpPr>
        <p:spPr bwMode="auto">
          <a:xfrm>
            <a:off x="1974660" y="2240885"/>
            <a:ext cx="510042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r" eaLnBrk="1" hangingPunct="1"/>
            <a:r>
              <a:rPr lang="en-US" altLang="zh-CN" sz="6000" b="1" dirty="0">
                <a:solidFill>
                  <a:schemeClr val="bg1"/>
                </a:solidFill>
                <a:latin typeface="Futura"/>
                <a:ea typeface="微软雅黑" pitchFamily="34" charset="-122"/>
              </a:rPr>
              <a:t>Portfolio</a:t>
            </a:r>
            <a:endParaRPr lang="zh-CN" altLang="en-US" sz="6000" b="1" dirty="0">
              <a:solidFill>
                <a:schemeClr val="bg1"/>
              </a:solidFill>
              <a:latin typeface="Futura"/>
              <a:ea typeface="微软雅黑" pitchFamily="34" charset="-122"/>
            </a:endParaRPr>
          </a:p>
        </p:txBody>
      </p:sp>
      <p:sp>
        <p:nvSpPr>
          <p:cNvPr id="21" name="文本框 5">
            <a:extLst>
              <a:ext uri="{FF2B5EF4-FFF2-40B4-BE49-F238E27FC236}">
                <a16:creationId xmlns:a16="http://schemas.microsoft.com/office/drawing/2014/main" id="{1D5E6F42-7F63-45BC-AB82-072F7B201D9A}"/>
              </a:ext>
            </a:extLst>
          </p:cNvPr>
          <p:cNvSpPr txBox="1">
            <a:spLocks noChangeArrowheads="1"/>
          </p:cNvSpPr>
          <p:nvPr/>
        </p:nvSpPr>
        <p:spPr bwMode="auto">
          <a:xfrm>
            <a:off x="5108308" y="3109545"/>
            <a:ext cx="185107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dist" eaLnBrk="1" hangingPunct="1"/>
            <a:r>
              <a:rPr lang="en-US" altLang="zh-CN" sz="1600" dirty="0">
                <a:solidFill>
                  <a:schemeClr val="bg1"/>
                </a:solidFill>
                <a:latin typeface="微软雅黑" pitchFamily="34" charset="-122"/>
                <a:ea typeface="微软雅黑" pitchFamily="34" charset="-122"/>
                <a:cs typeface="Arial" pitchFamily="34" charset="0"/>
              </a:rPr>
              <a:t>Part Two</a:t>
            </a:r>
            <a:endParaRPr lang="zh-CN" altLang="en-US" sz="1600" dirty="0">
              <a:solidFill>
                <a:schemeClr val="bg1"/>
              </a:solidFill>
              <a:latin typeface="微软雅黑" pitchFamily="34" charset="-122"/>
              <a:ea typeface="微软雅黑" pitchFamily="34" charset="-122"/>
              <a:cs typeface="Arial" pitchFamily="34" charset="0"/>
            </a:endParaRPr>
          </a:p>
        </p:txBody>
      </p:sp>
      <p:cxnSp>
        <p:nvCxnSpPr>
          <p:cNvPr id="23" name="直接连接符 7">
            <a:extLst>
              <a:ext uri="{FF2B5EF4-FFF2-40B4-BE49-F238E27FC236}">
                <a16:creationId xmlns:a16="http://schemas.microsoft.com/office/drawing/2014/main" id="{CD320DBA-185E-4392-97D2-C557FA461654}"/>
              </a:ext>
            </a:extLst>
          </p:cNvPr>
          <p:cNvCxnSpPr/>
          <p:nvPr/>
        </p:nvCxnSpPr>
        <p:spPr>
          <a:xfrm>
            <a:off x="2981325" y="1643063"/>
            <a:ext cx="628650" cy="6286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8">
            <a:extLst>
              <a:ext uri="{FF2B5EF4-FFF2-40B4-BE49-F238E27FC236}">
                <a16:creationId xmlns:a16="http://schemas.microsoft.com/office/drawing/2014/main" id="{0247075D-DCFD-49E3-9F8E-8D439CB29780}"/>
              </a:ext>
            </a:extLst>
          </p:cNvPr>
          <p:cNvCxnSpPr/>
          <p:nvPr/>
        </p:nvCxnSpPr>
        <p:spPr>
          <a:xfrm>
            <a:off x="7773988" y="4294188"/>
            <a:ext cx="628650" cy="6286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组合 9">
            <a:extLst>
              <a:ext uri="{FF2B5EF4-FFF2-40B4-BE49-F238E27FC236}">
                <a16:creationId xmlns:a16="http://schemas.microsoft.com/office/drawing/2014/main" id="{E9CE2BE8-A129-4770-9935-4A0D1916085B}"/>
              </a:ext>
            </a:extLst>
          </p:cNvPr>
          <p:cNvGrpSpPr>
            <a:grpSpLocks/>
          </p:cNvGrpSpPr>
          <p:nvPr/>
        </p:nvGrpSpPr>
        <p:grpSpPr bwMode="auto">
          <a:xfrm>
            <a:off x="5097463" y="1749425"/>
            <a:ext cx="1789112" cy="522288"/>
            <a:chOff x="4368800" y="1262743"/>
            <a:chExt cx="1886857" cy="522514"/>
          </a:xfrm>
        </p:grpSpPr>
        <p:cxnSp>
          <p:nvCxnSpPr>
            <p:cNvPr id="26" name="直接连接符 10">
              <a:extLst>
                <a:ext uri="{FF2B5EF4-FFF2-40B4-BE49-F238E27FC236}">
                  <a16:creationId xmlns:a16="http://schemas.microsoft.com/office/drawing/2014/main" id="{163CD228-70C0-45F1-B8EF-6794027297CA}"/>
                </a:ext>
              </a:extLst>
            </p:cNvPr>
            <p:cNvCxnSpPr/>
            <p:nvPr/>
          </p:nvCxnSpPr>
          <p:spPr>
            <a:xfrm>
              <a:off x="4368800" y="1262743"/>
              <a:ext cx="0" cy="5225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11">
              <a:extLst>
                <a:ext uri="{FF2B5EF4-FFF2-40B4-BE49-F238E27FC236}">
                  <a16:creationId xmlns:a16="http://schemas.microsoft.com/office/drawing/2014/main" id="{B29C08DD-C2A2-4056-BFBA-AE40C0A10C18}"/>
                </a:ext>
              </a:extLst>
            </p:cNvPr>
            <p:cNvCxnSpPr/>
            <p:nvPr/>
          </p:nvCxnSpPr>
          <p:spPr>
            <a:xfrm>
              <a:off x="4368800" y="1262743"/>
              <a:ext cx="18868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12">
              <a:extLst>
                <a:ext uri="{FF2B5EF4-FFF2-40B4-BE49-F238E27FC236}">
                  <a16:creationId xmlns:a16="http://schemas.microsoft.com/office/drawing/2014/main" id="{D485A5A7-5E6B-4287-966E-3BD1ED6C7018}"/>
                </a:ext>
              </a:extLst>
            </p:cNvPr>
            <p:cNvCxnSpPr/>
            <p:nvPr/>
          </p:nvCxnSpPr>
          <p:spPr>
            <a:xfrm>
              <a:off x="6255657" y="1262743"/>
              <a:ext cx="0" cy="5225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9" name="组合 13">
            <a:extLst>
              <a:ext uri="{FF2B5EF4-FFF2-40B4-BE49-F238E27FC236}">
                <a16:creationId xmlns:a16="http://schemas.microsoft.com/office/drawing/2014/main" id="{A63E1035-ADC3-4D1D-8233-9C1B54F6AC34}"/>
              </a:ext>
            </a:extLst>
          </p:cNvPr>
          <p:cNvGrpSpPr>
            <a:grpSpLocks/>
          </p:cNvGrpSpPr>
          <p:nvPr/>
        </p:nvGrpSpPr>
        <p:grpSpPr bwMode="auto">
          <a:xfrm rot="10800000">
            <a:off x="5111750" y="4178300"/>
            <a:ext cx="1789113" cy="522288"/>
            <a:chOff x="4368800" y="1262743"/>
            <a:chExt cx="1886857" cy="522514"/>
          </a:xfrm>
        </p:grpSpPr>
        <p:cxnSp>
          <p:nvCxnSpPr>
            <p:cNvPr id="30" name="直接连接符 14">
              <a:extLst>
                <a:ext uri="{FF2B5EF4-FFF2-40B4-BE49-F238E27FC236}">
                  <a16:creationId xmlns:a16="http://schemas.microsoft.com/office/drawing/2014/main" id="{C3AB9DB1-F4B5-453E-9F17-D982261A5735}"/>
                </a:ext>
              </a:extLst>
            </p:cNvPr>
            <p:cNvCxnSpPr/>
            <p:nvPr/>
          </p:nvCxnSpPr>
          <p:spPr>
            <a:xfrm>
              <a:off x="4358755" y="1262743"/>
              <a:ext cx="0" cy="5225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15">
              <a:extLst>
                <a:ext uri="{FF2B5EF4-FFF2-40B4-BE49-F238E27FC236}">
                  <a16:creationId xmlns:a16="http://schemas.microsoft.com/office/drawing/2014/main" id="{6DE5913D-D6D6-4A11-AF73-ABD0A8D14BD6}"/>
                </a:ext>
              </a:extLst>
            </p:cNvPr>
            <p:cNvCxnSpPr/>
            <p:nvPr/>
          </p:nvCxnSpPr>
          <p:spPr>
            <a:xfrm>
              <a:off x="4378845" y="1253214"/>
              <a:ext cx="18868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16">
              <a:extLst>
                <a:ext uri="{FF2B5EF4-FFF2-40B4-BE49-F238E27FC236}">
                  <a16:creationId xmlns:a16="http://schemas.microsoft.com/office/drawing/2014/main" id="{3506CFD2-6868-4458-95D3-BC46D381AFDF}"/>
                </a:ext>
              </a:extLst>
            </p:cNvPr>
            <p:cNvCxnSpPr/>
            <p:nvPr/>
          </p:nvCxnSpPr>
          <p:spPr>
            <a:xfrm>
              <a:off x="6252309" y="1262743"/>
              <a:ext cx="0" cy="5225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3" name="文本框 4">
            <a:extLst>
              <a:ext uri="{FF2B5EF4-FFF2-40B4-BE49-F238E27FC236}">
                <a16:creationId xmlns:a16="http://schemas.microsoft.com/office/drawing/2014/main" id="{F111EF15-7A65-4A94-B303-BB9376E00CD8}"/>
              </a:ext>
            </a:extLst>
          </p:cNvPr>
          <p:cNvSpPr txBox="1">
            <a:spLocks noChangeArrowheads="1"/>
          </p:cNvSpPr>
          <p:nvPr/>
        </p:nvSpPr>
        <p:spPr bwMode="auto">
          <a:xfrm>
            <a:off x="4942661" y="3290237"/>
            <a:ext cx="59055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6000" b="1" dirty="0">
                <a:solidFill>
                  <a:schemeClr val="bg1"/>
                </a:solidFill>
                <a:latin typeface="Futura"/>
                <a:ea typeface="微软雅黑" pitchFamily="34" charset="-122"/>
              </a:rPr>
              <a:t>Performance</a:t>
            </a:r>
            <a:endParaRPr lang="zh-CN" altLang="en-US" sz="6000" b="1" dirty="0">
              <a:solidFill>
                <a:schemeClr val="bg1"/>
              </a:solidFill>
              <a:latin typeface="Futura"/>
              <a:ea typeface="微软雅黑" pitchFamily="34" charset="-122"/>
            </a:endParaRPr>
          </a:p>
        </p:txBody>
      </p:sp>
    </p:spTree>
    <p:extLst>
      <p:ext uri="{BB962C8B-B14F-4D97-AF65-F5344CB8AC3E}">
        <p14:creationId xmlns:p14="http://schemas.microsoft.com/office/powerpoint/2010/main" val="23438765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129A7A4-DE6A-334C-BB68-4641616F3E2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06928" y="0"/>
            <a:ext cx="9144000" cy="6858000"/>
          </a:xfrm>
          <a:prstGeom prst="trapezoid">
            <a:avLst/>
          </a:prstGeom>
        </p:spPr>
      </p:pic>
      <p:sp>
        <p:nvSpPr>
          <p:cNvPr id="13" name="Rectangle 12">
            <a:extLst>
              <a:ext uri="{FF2B5EF4-FFF2-40B4-BE49-F238E27FC236}">
                <a16:creationId xmlns:a16="http://schemas.microsoft.com/office/drawing/2014/main" id="{2254D67D-19F5-384F-AD61-3B54718B7192}"/>
              </a:ext>
            </a:extLst>
          </p:cNvPr>
          <p:cNvSpPr/>
          <p:nvPr/>
        </p:nvSpPr>
        <p:spPr>
          <a:xfrm>
            <a:off x="800100" y="1301381"/>
            <a:ext cx="10526268" cy="5024264"/>
          </a:xfrm>
          <a:prstGeom prst="rect">
            <a:avLst/>
          </a:prstGeom>
          <a:solidFill>
            <a:schemeClr val="accent1">
              <a:lumMod val="5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B4AB298F-CB10-4A7A-8F91-FC1B1077C7CB}"/>
              </a:ext>
            </a:extLst>
          </p:cNvPr>
          <p:cNvGrpSpPr/>
          <p:nvPr/>
        </p:nvGrpSpPr>
        <p:grpSpPr>
          <a:xfrm>
            <a:off x="715804" y="252293"/>
            <a:ext cx="6091777" cy="940042"/>
            <a:chOff x="715804" y="252293"/>
            <a:chExt cx="6091777" cy="940042"/>
          </a:xfrm>
        </p:grpSpPr>
        <p:grpSp>
          <p:nvGrpSpPr>
            <p:cNvPr id="17" name="Group 16">
              <a:extLst>
                <a:ext uri="{FF2B5EF4-FFF2-40B4-BE49-F238E27FC236}">
                  <a16:creationId xmlns:a16="http://schemas.microsoft.com/office/drawing/2014/main" id="{6C82EA3C-B2A2-49CD-906E-EBA6246E872F}"/>
                </a:ext>
              </a:extLst>
            </p:cNvPr>
            <p:cNvGrpSpPr/>
            <p:nvPr/>
          </p:nvGrpSpPr>
          <p:grpSpPr>
            <a:xfrm>
              <a:off x="715804" y="252293"/>
              <a:ext cx="2966250" cy="543496"/>
              <a:chOff x="735390" y="877038"/>
              <a:chExt cx="2966250" cy="543496"/>
            </a:xfrm>
          </p:grpSpPr>
          <p:sp>
            <p:nvSpPr>
              <p:cNvPr id="19" name="TextBox 18">
                <a:extLst>
                  <a:ext uri="{FF2B5EF4-FFF2-40B4-BE49-F238E27FC236}">
                    <a16:creationId xmlns:a16="http://schemas.microsoft.com/office/drawing/2014/main" id="{BD4D77BF-8007-4C5A-BCE2-BCC0AC047297}"/>
                  </a:ext>
                </a:extLst>
              </p:cNvPr>
              <p:cNvSpPr txBox="1"/>
              <p:nvPr/>
            </p:nvSpPr>
            <p:spPr>
              <a:xfrm>
                <a:off x="735390" y="877038"/>
                <a:ext cx="2966250" cy="461665"/>
              </a:xfrm>
              <a:prstGeom prst="rect">
                <a:avLst/>
              </a:prstGeom>
              <a:noFill/>
            </p:spPr>
            <p:txBody>
              <a:bodyPr wrap="square" rtlCol="0">
                <a:spAutoFit/>
              </a:bodyPr>
              <a:lstStyle/>
              <a:p>
                <a:r>
                  <a:rPr lang="en-US" sz="2400" b="1" dirty="0">
                    <a:solidFill>
                      <a:schemeClr val="tx1">
                        <a:lumMod val="85000"/>
                        <a:lumOff val="15000"/>
                      </a:schemeClr>
                    </a:solidFill>
                    <a:latin typeface="Futura"/>
                  </a:rPr>
                  <a:t>Part Two</a:t>
                </a:r>
              </a:p>
            </p:txBody>
          </p:sp>
          <p:sp>
            <p:nvSpPr>
              <p:cNvPr id="20" name="Freeform 7">
                <a:extLst>
                  <a:ext uri="{FF2B5EF4-FFF2-40B4-BE49-F238E27FC236}">
                    <a16:creationId xmlns:a16="http://schemas.microsoft.com/office/drawing/2014/main" id="{6DAFF73D-0BFE-412A-9EB9-F3F8893E3753}"/>
                  </a:ext>
                </a:extLst>
              </p:cNvPr>
              <p:cNvSpPr/>
              <p:nvPr/>
            </p:nvSpPr>
            <p:spPr>
              <a:xfrm>
                <a:off x="863267" y="1358910"/>
                <a:ext cx="1166093" cy="61624"/>
              </a:xfrm>
              <a:custGeom>
                <a:avLst/>
                <a:gdLst>
                  <a:gd name="connsiteX0" fmla="*/ 30812 w 652174"/>
                  <a:gd name="connsiteY0" fmla="*/ 0 h 61624"/>
                  <a:gd name="connsiteX1" fmla="*/ 621362 w 652174"/>
                  <a:gd name="connsiteY1" fmla="*/ 0 h 61624"/>
                  <a:gd name="connsiteX2" fmla="*/ 652174 w 652174"/>
                  <a:gd name="connsiteY2" fmla="*/ 30812 h 61624"/>
                  <a:gd name="connsiteX3" fmla="*/ 621362 w 652174"/>
                  <a:gd name="connsiteY3" fmla="*/ 61624 h 61624"/>
                  <a:gd name="connsiteX4" fmla="*/ 30812 w 652174"/>
                  <a:gd name="connsiteY4" fmla="*/ 61624 h 61624"/>
                  <a:gd name="connsiteX5" fmla="*/ 0 w 652174"/>
                  <a:gd name="connsiteY5" fmla="*/ 30812 h 61624"/>
                  <a:gd name="connsiteX6" fmla="*/ 30812 w 652174"/>
                  <a:gd name="connsiteY6" fmla="*/ 0 h 6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174" h="61624">
                    <a:moveTo>
                      <a:pt x="30812" y="0"/>
                    </a:moveTo>
                    <a:lnTo>
                      <a:pt x="621362" y="0"/>
                    </a:lnTo>
                    <a:cubicBezTo>
                      <a:pt x="638379" y="0"/>
                      <a:pt x="652174" y="13795"/>
                      <a:pt x="652174" y="30812"/>
                    </a:cubicBezTo>
                    <a:cubicBezTo>
                      <a:pt x="652174" y="47829"/>
                      <a:pt x="638379" y="61624"/>
                      <a:pt x="621362" y="61624"/>
                    </a:cubicBezTo>
                    <a:lnTo>
                      <a:pt x="30812" y="61624"/>
                    </a:lnTo>
                    <a:cubicBezTo>
                      <a:pt x="13795" y="61624"/>
                      <a:pt x="0" y="47829"/>
                      <a:pt x="0" y="30812"/>
                    </a:cubicBezTo>
                    <a:cubicBezTo>
                      <a:pt x="0" y="13795"/>
                      <a:pt x="13795" y="0"/>
                      <a:pt x="30812" y="0"/>
                    </a:cubicBezTo>
                    <a:close/>
                  </a:path>
                </a:pathLst>
              </a:custGeom>
              <a:solidFill>
                <a:srgbClr val="BE17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grpSp>
        <p:sp>
          <p:nvSpPr>
            <p:cNvPr id="18" name="TextBox 17">
              <a:extLst>
                <a:ext uri="{FF2B5EF4-FFF2-40B4-BE49-F238E27FC236}">
                  <a16:creationId xmlns:a16="http://schemas.microsoft.com/office/drawing/2014/main" id="{E26C4B2E-C4E4-4552-B2AC-B5BD37B018B0}"/>
                </a:ext>
              </a:extLst>
            </p:cNvPr>
            <p:cNvSpPr txBox="1"/>
            <p:nvPr/>
          </p:nvSpPr>
          <p:spPr>
            <a:xfrm>
              <a:off x="749826" y="823003"/>
              <a:ext cx="6057755" cy="369332"/>
            </a:xfrm>
            <a:prstGeom prst="rect">
              <a:avLst/>
            </a:prstGeom>
            <a:noFill/>
          </p:spPr>
          <p:txBody>
            <a:bodyPr wrap="square" rtlCol="0">
              <a:spAutoFit/>
            </a:bodyPr>
            <a:lstStyle/>
            <a:p>
              <a:r>
                <a:rPr lang="en-US" dirty="0">
                  <a:solidFill>
                    <a:schemeClr val="tx1">
                      <a:lumMod val="85000"/>
                      <a:lumOff val="15000"/>
                    </a:schemeClr>
                  </a:solidFill>
                  <a:latin typeface="Futura"/>
                </a:rPr>
                <a:t>Portfolio Performance</a:t>
              </a:r>
            </a:p>
          </p:txBody>
        </p:sp>
      </p:grpSp>
      <p:grpSp>
        <p:nvGrpSpPr>
          <p:cNvPr id="23" name="Group 22">
            <a:extLst>
              <a:ext uri="{FF2B5EF4-FFF2-40B4-BE49-F238E27FC236}">
                <a16:creationId xmlns:a16="http://schemas.microsoft.com/office/drawing/2014/main" id="{620613CF-1809-7B48-9815-2936D19B6917}"/>
              </a:ext>
            </a:extLst>
          </p:cNvPr>
          <p:cNvGrpSpPr/>
          <p:nvPr/>
        </p:nvGrpSpPr>
        <p:grpSpPr>
          <a:xfrm>
            <a:off x="1008194" y="1427723"/>
            <a:ext cx="4325426" cy="369332"/>
            <a:chOff x="798120" y="1329383"/>
            <a:chExt cx="4325426" cy="369332"/>
          </a:xfrm>
        </p:grpSpPr>
        <p:sp>
          <p:nvSpPr>
            <p:cNvPr id="24" name="TextBox 23">
              <a:extLst>
                <a:ext uri="{FF2B5EF4-FFF2-40B4-BE49-F238E27FC236}">
                  <a16:creationId xmlns:a16="http://schemas.microsoft.com/office/drawing/2014/main" id="{832F09F5-913A-8B4D-A9AF-26B8FEC4CB82}"/>
                </a:ext>
              </a:extLst>
            </p:cNvPr>
            <p:cNvSpPr txBox="1"/>
            <p:nvPr/>
          </p:nvSpPr>
          <p:spPr>
            <a:xfrm>
              <a:off x="1058468" y="1329383"/>
              <a:ext cx="4065078" cy="369332"/>
            </a:xfrm>
            <a:prstGeom prst="rect">
              <a:avLst/>
            </a:prstGeom>
            <a:noFill/>
          </p:spPr>
          <p:txBody>
            <a:bodyPr wrap="square" rtlCol="0">
              <a:spAutoFit/>
            </a:bodyPr>
            <a:lstStyle/>
            <a:p>
              <a:r>
                <a:rPr lang="en-US" b="1" dirty="0">
                  <a:solidFill>
                    <a:schemeClr val="bg1"/>
                  </a:solidFill>
                  <a:latin typeface="Microsoft YaHei UI" panose="020B0503020204020204" pitchFamily="34" charset="-122"/>
                  <a:ea typeface="Microsoft YaHei UI" panose="020B0503020204020204" pitchFamily="34" charset="-122"/>
                </a:rPr>
                <a:t>Overall Evaluation</a:t>
              </a:r>
            </a:p>
          </p:txBody>
        </p:sp>
        <p:sp>
          <p:nvSpPr>
            <p:cNvPr id="25" name="Isosceles Triangle 20">
              <a:extLst>
                <a:ext uri="{FF2B5EF4-FFF2-40B4-BE49-F238E27FC236}">
                  <a16:creationId xmlns:a16="http://schemas.microsoft.com/office/drawing/2014/main" id="{A1975DC5-6AF4-7A49-872B-ABB1C3CEAC32}"/>
                </a:ext>
              </a:extLst>
            </p:cNvPr>
            <p:cNvSpPr/>
            <p:nvPr/>
          </p:nvSpPr>
          <p:spPr>
            <a:xfrm rot="5400000">
              <a:off x="777292" y="1382800"/>
              <a:ext cx="302004" cy="260348"/>
            </a:xfrm>
            <a:prstGeom prst="triangle">
              <a:avLst/>
            </a:prstGeom>
            <a:solidFill>
              <a:srgbClr val="C00000"/>
            </a:solidFill>
            <a:ln>
              <a:solidFill>
                <a:srgbClr val="BE17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0FBFC6B0-6969-8744-AB8B-019DDA7C1AC4}"/>
              </a:ext>
            </a:extLst>
          </p:cNvPr>
          <p:cNvSpPr/>
          <p:nvPr/>
        </p:nvSpPr>
        <p:spPr>
          <a:xfrm>
            <a:off x="7937563" y="1930588"/>
            <a:ext cx="3217546" cy="2491323"/>
          </a:xfrm>
          <a:prstGeom prst="rect">
            <a:avLst/>
          </a:prstGeom>
        </p:spPr>
        <p:txBody>
          <a:bodyPr wrap="square">
            <a:spAutoFit/>
          </a:bodyPr>
          <a:lstStyle/>
          <a:p>
            <a:pPr>
              <a:lnSpc>
                <a:spcPct val="107000"/>
              </a:lnSpc>
              <a:spcAft>
                <a:spcPts val="800"/>
              </a:spcAft>
            </a:pPr>
            <a:r>
              <a:rPr lang="en-US" sz="1600" dirty="0">
                <a:solidFill>
                  <a:schemeClr val="bg1"/>
                </a:solidFill>
                <a:latin typeface="Microsoft YaHei UI" panose="020B0503020204020204" pitchFamily="34" charset="-122"/>
                <a:ea typeface="Microsoft YaHei UI" panose="020B0503020204020204" pitchFamily="34" charset="-122"/>
                <a:cs typeface="Times New Roman" panose="02020603050405020304" pitchFamily="18" charset="0"/>
              </a:rPr>
              <a:t>1. The average return:-</a:t>
            </a:r>
            <a:r>
              <a:rPr lang="en-US" sz="1600" dirty="0">
                <a:solidFill>
                  <a:srgbClr val="FFFF00"/>
                </a:solidFill>
                <a:latin typeface="Microsoft YaHei UI" panose="020B0503020204020204" pitchFamily="34" charset="-122"/>
                <a:ea typeface="Microsoft YaHei UI" panose="020B0503020204020204" pitchFamily="34" charset="-122"/>
                <a:cs typeface="Times New Roman" panose="02020603050405020304" pitchFamily="18" charset="0"/>
              </a:rPr>
              <a:t>0.5960%.</a:t>
            </a:r>
          </a:p>
          <a:p>
            <a:pPr>
              <a:lnSpc>
                <a:spcPct val="107000"/>
              </a:lnSpc>
              <a:spcAft>
                <a:spcPts val="800"/>
              </a:spcAft>
            </a:pPr>
            <a:r>
              <a:rPr lang="en-US" sz="1600" dirty="0">
                <a:solidFill>
                  <a:schemeClr val="bg1"/>
                </a:solidFill>
                <a:latin typeface="Microsoft YaHei UI" panose="020B0503020204020204" pitchFamily="34" charset="-122"/>
                <a:ea typeface="Microsoft YaHei UI" panose="020B0503020204020204" pitchFamily="34" charset="-122"/>
                <a:cs typeface="Times New Roman" panose="02020603050405020304" pitchFamily="18" charset="0"/>
              </a:rPr>
              <a:t>2. Outperform the DJIA index by </a:t>
            </a:r>
            <a:r>
              <a:rPr lang="en-US" sz="1600" dirty="0">
                <a:solidFill>
                  <a:srgbClr val="FFFF00"/>
                </a:solidFill>
                <a:latin typeface="Microsoft YaHei UI" panose="020B0503020204020204" pitchFamily="34" charset="-122"/>
                <a:ea typeface="Microsoft YaHei UI" panose="020B0503020204020204" pitchFamily="34" charset="-122"/>
                <a:cs typeface="Times New Roman" panose="02020603050405020304" pitchFamily="18" charset="0"/>
              </a:rPr>
              <a:t>0.8943%</a:t>
            </a:r>
          </a:p>
          <a:p>
            <a:pPr>
              <a:lnSpc>
                <a:spcPct val="107000"/>
              </a:lnSpc>
              <a:spcAft>
                <a:spcPts val="800"/>
              </a:spcAft>
            </a:pPr>
            <a:r>
              <a:rPr lang="en-US" sz="1600" dirty="0">
                <a:solidFill>
                  <a:schemeClr val="bg1"/>
                </a:solidFill>
                <a:latin typeface="Microsoft YaHei UI" panose="020B0503020204020204" pitchFamily="34" charset="-122"/>
                <a:ea typeface="Microsoft YaHei UI" panose="020B0503020204020204" pitchFamily="34" charset="-122"/>
                <a:cs typeface="Times New Roman" panose="02020603050405020304" pitchFamily="18" charset="0"/>
              </a:rPr>
              <a:t>3. Win 7 times and lose 5 times.</a:t>
            </a:r>
          </a:p>
          <a:p>
            <a:pPr>
              <a:lnSpc>
                <a:spcPct val="107000"/>
              </a:lnSpc>
              <a:spcAft>
                <a:spcPts val="800"/>
              </a:spcAft>
            </a:pPr>
            <a:r>
              <a:rPr lang="en-US" sz="1600" dirty="0">
                <a:solidFill>
                  <a:schemeClr val="bg1"/>
                </a:solidFill>
                <a:latin typeface="Microsoft YaHei UI" panose="020B0503020204020204" pitchFamily="34" charset="-122"/>
                <a:ea typeface="Microsoft YaHei UI" panose="020B0503020204020204" pitchFamily="34" charset="-122"/>
                <a:cs typeface="Times New Roman" panose="02020603050405020304" pitchFamily="18" charset="0"/>
              </a:rPr>
              <a:t>4. Maximum drawdown is  </a:t>
            </a:r>
            <a:r>
              <a:rPr lang="en-US" sz="1600" b="1" dirty="0">
                <a:solidFill>
                  <a:srgbClr val="FFFF00"/>
                </a:solidFill>
                <a:latin typeface="Microsoft YaHei UI" panose="020B0503020204020204" pitchFamily="34" charset="-122"/>
                <a:ea typeface="Microsoft YaHei UI" panose="020B0503020204020204" pitchFamily="34" charset="-122"/>
                <a:cs typeface="Times New Roman" panose="02020603050405020304" pitchFamily="18" charset="0"/>
              </a:rPr>
              <a:t>20.47%</a:t>
            </a:r>
          </a:p>
        </p:txBody>
      </p:sp>
      <p:pic>
        <p:nvPicPr>
          <p:cNvPr id="1028" name="Picture 4">
            <a:extLst>
              <a:ext uri="{FF2B5EF4-FFF2-40B4-BE49-F238E27FC236}">
                <a16:creationId xmlns:a16="http://schemas.microsoft.com/office/drawing/2014/main" id="{4433E28C-8E23-444B-9C4C-0EB69D1247D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68542" y="1930588"/>
            <a:ext cx="6497762" cy="346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515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396D6F8-EC56-AF4B-AD93-6BD8F3ADA19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06928" y="0"/>
            <a:ext cx="9144000" cy="6858000"/>
          </a:xfrm>
          <a:prstGeom prst="trapezoid">
            <a:avLst/>
          </a:prstGeom>
        </p:spPr>
      </p:pic>
      <p:sp>
        <p:nvSpPr>
          <p:cNvPr id="13" name="Rectangle 12">
            <a:extLst>
              <a:ext uri="{FF2B5EF4-FFF2-40B4-BE49-F238E27FC236}">
                <a16:creationId xmlns:a16="http://schemas.microsoft.com/office/drawing/2014/main" id="{2254D67D-19F5-384F-AD61-3B54718B7192}"/>
              </a:ext>
            </a:extLst>
          </p:cNvPr>
          <p:cNvSpPr/>
          <p:nvPr/>
        </p:nvSpPr>
        <p:spPr>
          <a:xfrm>
            <a:off x="800100" y="1301381"/>
            <a:ext cx="10526268" cy="5024264"/>
          </a:xfrm>
          <a:prstGeom prst="rect">
            <a:avLst/>
          </a:prstGeom>
          <a:solidFill>
            <a:schemeClr val="accent1">
              <a:lumMod val="5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B4AB298F-CB10-4A7A-8F91-FC1B1077C7CB}"/>
              </a:ext>
            </a:extLst>
          </p:cNvPr>
          <p:cNvGrpSpPr/>
          <p:nvPr/>
        </p:nvGrpSpPr>
        <p:grpSpPr>
          <a:xfrm>
            <a:off x="715804" y="252293"/>
            <a:ext cx="6091777" cy="940042"/>
            <a:chOff x="715804" y="252293"/>
            <a:chExt cx="6091777" cy="940042"/>
          </a:xfrm>
        </p:grpSpPr>
        <p:grpSp>
          <p:nvGrpSpPr>
            <p:cNvPr id="17" name="Group 16">
              <a:extLst>
                <a:ext uri="{FF2B5EF4-FFF2-40B4-BE49-F238E27FC236}">
                  <a16:creationId xmlns:a16="http://schemas.microsoft.com/office/drawing/2014/main" id="{6C82EA3C-B2A2-49CD-906E-EBA6246E872F}"/>
                </a:ext>
              </a:extLst>
            </p:cNvPr>
            <p:cNvGrpSpPr/>
            <p:nvPr/>
          </p:nvGrpSpPr>
          <p:grpSpPr>
            <a:xfrm>
              <a:off x="715804" y="252293"/>
              <a:ext cx="2966250" cy="543496"/>
              <a:chOff x="735390" y="877038"/>
              <a:chExt cx="2966250" cy="543496"/>
            </a:xfrm>
          </p:grpSpPr>
          <p:sp>
            <p:nvSpPr>
              <p:cNvPr id="19" name="TextBox 18">
                <a:extLst>
                  <a:ext uri="{FF2B5EF4-FFF2-40B4-BE49-F238E27FC236}">
                    <a16:creationId xmlns:a16="http://schemas.microsoft.com/office/drawing/2014/main" id="{BD4D77BF-8007-4C5A-BCE2-BCC0AC047297}"/>
                  </a:ext>
                </a:extLst>
              </p:cNvPr>
              <p:cNvSpPr txBox="1"/>
              <p:nvPr/>
            </p:nvSpPr>
            <p:spPr>
              <a:xfrm>
                <a:off x="735390" y="877038"/>
                <a:ext cx="2966250" cy="461665"/>
              </a:xfrm>
              <a:prstGeom prst="rect">
                <a:avLst/>
              </a:prstGeom>
              <a:noFill/>
            </p:spPr>
            <p:txBody>
              <a:bodyPr wrap="square" rtlCol="0">
                <a:spAutoFit/>
              </a:bodyPr>
              <a:lstStyle/>
              <a:p>
                <a:r>
                  <a:rPr lang="en-US" sz="2400" b="1" dirty="0">
                    <a:solidFill>
                      <a:schemeClr val="tx1">
                        <a:lumMod val="85000"/>
                        <a:lumOff val="15000"/>
                      </a:schemeClr>
                    </a:solidFill>
                    <a:latin typeface="Futura"/>
                  </a:rPr>
                  <a:t>Part Two</a:t>
                </a:r>
              </a:p>
            </p:txBody>
          </p:sp>
          <p:sp>
            <p:nvSpPr>
              <p:cNvPr id="20" name="Freeform 7">
                <a:extLst>
                  <a:ext uri="{FF2B5EF4-FFF2-40B4-BE49-F238E27FC236}">
                    <a16:creationId xmlns:a16="http://schemas.microsoft.com/office/drawing/2014/main" id="{6DAFF73D-0BFE-412A-9EB9-F3F8893E3753}"/>
                  </a:ext>
                </a:extLst>
              </p:cNvPr>
              <p:cNvSpPr/>
              <p:nvPr/>
            </p:nvSpPr>
            <p:spPr>
              <a:xfrm>
                <a:off x="863267" y="1358910"/>
                <a:ext cx="1166093" cy="61624"/>
              </a:xfrm>
              <a:custGeom>
                <a:avLst/>
                <a:gdLst>
                  <a:gd name="connsiteX0" fmla="*/ 30812 w 652174"/>
                  <a:gd name="connsiteY0" fmla="*/ 0 h 61624"/>
                  <a:gd name="connsiteX1" fmla="*/ 621362 w 652174"/>
                  <a:gd name="connsiteY1" fmla="*/ 0 h 61624"/>
                  <a:gd name="connsiteX2" fmla="*/ 652174 w 652174"/>
                  <a:gd name="connsiteY2" fmla="*/ 30812 h 61624"/>
                  <a:gd name="connsiteX3" fmla="*/ 621362 w 652174"/>
                  <a:gd name="connsiteY3" fmla="*/ 61624 h 61624"/>
                  <a:gd name="connsiteX4" fmla="*/ 30812 w 652174"/>
                  <a:gd name="connsiteY4" fmla="*/ 61624 h 61624"/>
                  <a:gd name="connsiteX5" fmla="*/ 0 w 652174"/>
                  <a:gd name="connsiteY5" fmla="*/ 30812 h 61624"/>
                  <a:gd name="connsiteX6" fmla="*/ 30812 w 652174"/>
                  <a:gd name="connsiteY6" fmla="*/ 0 h 6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174" h="61624">
                    <a:moveTo>
                      <a:pt x="30812" y="0"/>
                    </a:moveTo>
                    <a:lnTo>
                      <a:pt x="621362" y="0"/>
                    </a:lnTo>
                    <a:cubicBezTo>
                      <a:pt x="638379" y="0"/>
                      <a:pt x="652174" y="13795"/>
                      <a:pt x="652174" y="30812"/>
                    </a:cubicBezTo>
                    <a:cubicBezTo>
                      <a:pt x="652174" y="47829"/>
                      <a:pt x="638379" y="61624"/>
                      <a:pt x="621362" y="61624"/>
                    </a:cubicBezTo>
                    <a:lnTo>
                      <a:pt x="30812" y="61624"/>
                    </a:lnTo>
                    <a:cubicBezTo>
                      <a:pt x="13795" y="61624"/>
                      <a:pt x="0" y="47829"/>
                      <a:pt x="0" y="30812"/>
                    </a:cubicBezTo>
                    <a:cubicBezTo>
                      <a:pt x="0" y="13795"/>
                      <a:pt x="13795" y="0"/>
                      <a:pt x="30812" y="0"/>
                    </a:cubicBezTo>
                    <a:close/>
                  </a:path>
                </a:pathLst>
              </a:custGeom>
              <a:solidFill>
                <a:srgbClr val="BE17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grpSp>
        <p:sp>
          <p:nvSpPr>
            <p:cNvPr id="18" name="TextBox 17">
              <a:extLst>
                <a:ext uri="{FF2B5EF4-FFF2-40B4-BE49-F238E27FC236}">
                  <a16:creationId xmlns:a16="http://schemas.microsoft.com/office/drawing/2014/main" id="{E26C4B2E-C4E4-4552-B2AC-B5BD37B018B0}"/>
                </a:ext>
              </a:extLst>
            </p:cNvPr>
            <p:cNvSpPr txBox="1"/>
            <p:nvPr/>
          </p:nvSpPr>
          <p:spPr>
            <a:xfrm>
              <a:off x="749826" y="823003"/>
              <a:ext cx="6057755" cy="369332"/>
            </a:xfrm>
            <a:prstGeom prst="rect">
              <a:avLst/>
            </a:prstGeom>
            <a:noFill/>
          </p:spPr>
          <p:txBody>
            <a:bodyPr wrap="square" rtlCol="0">
              <a:spAutoFit/>
            </a:bodyPr>
            <a:lstStyle/>
            <a:p>
              <a:r>
                <a:rPr lang="en-US" dirty="0">
                  <a:solidFill>
                    <a:schemeClr val="tx1">
                      <a:lumMod val="85000"/>
                      <a:lumOff val="15000"/>
                    </a:schemeClr>
                  </a:solidFill>
                  <a:latin typeface="Futura"/>
                </a:rPr>
                <a:t>Portfolio Performance</a:t>
              </a:r>
            </a:p>
          </p:txBody>
        </p:sp>
      </p:grpSp>
      <p:grpSp>
        <p:nvGrpSpPr>
          <p:cNvPr id="23" name="Group 22">
            <a:extLst>
              <a:ext uri="{FF2B5EF4-FFF2-40B4-BE49-F238E27FC236}">
                <a16:creationId xmlns:a16="http://schemas.microsoft.com/office/drawing/2014/main" id="{620613CF-1809-7B48-9815-2936D19B6917}"/>
              </a:ext>
            </a:extLst>
          </p:cNvPr>
          <p:cNvGrpSpPr/>
          <p:nvPr/>
        </p:nvGrpSpPr>
        <p:grpSpPr>
          <a:xfrm>
            <a:off x="1008194" y="1427723"/>
            <a:ext cx="5465758" cy="369332"/>
            <a:chOff x="798120" y="1329383"/>
            <a:chExt cx="5465758" cy="369332"/>
          </a:xfrm>
        </p:grpSpPr>
        <p:sp>
          <p:nvSpPr>
            <p:cNvPr id="24" name="TextBox 23">
              <a:extLst>
                <a:ext uri="{FF2B5EF4-FFF2-40B4-BE49-F238E27FC236}">
                  <a16:creationId xmlns:a16="http://schemas.microsoft.com/office/drawing/2014/main" id="{832F09F5-913A-8B4D-A9AF-26B8FEC4CB82}"/>
                </a:ext>
              </a:extLst>
            </p:cNvPr>
            <p:cNvSpPr txBox="1"/>
            <p:nvPr/>
          </p:nvSpPr>
          <p:spPr>
            <a:xfrm>
              <a:off x="1058468" y="1329383"/>
              <a:ext cx="5205410" cy="369332"/>
            </a:xfrm>
            <a:prstGeom prst="rect">
              <a:avLst/>
            </a:prstGeom>
            <a:noFill/>
          </p:spPr>
          <p:txBody>
            <a:bodyPr wrap="square" rtlCol="0">
              <a:spAutoFit/>
            </a:bodyPr>
            <a:lstStyle/>
            <a:p>
              <a:r>
                <a:rPr lang="en-US" b="1" dirty="0">
                  <a:solidFill>
                    <a:schemeClr val="bg1"/>
                  </a:solidFill>
                  <a:latin typeface="Microsoft YaHei UI" panose="020B0503020204020204" pitchFamily="34" charset="-122"/>
                  <a:ea typeface="Microsoft YaHei UI" panose="020B0503020204020204" pitchFamily="34" charset="-122"/>
                </a:rPr>
                <a:t>Portfolio Return compare to benchmark</a:t>
              </a:r>
            </a:p>
          </p:txBody>
        </p:sp>
        <p:sp>
          <p:nvSpPr>
            <p:cNvPr id="25" name="Isosceles Triangle 20">
              <a:extLst>
                <a:ext uri="{FF2B5EF4-FFF2-40B4-BE49-F238E27FC236}">
                  <a16:creationId xmlns:a16="http://schemas.microsoft.com/office/drawing/2014/main" id="{A1975DC5-6AF4-7A49-872B-ABB1C3CEAC32}"/>
                </a:ext>
              </a:extLst>
            </p:cNvPr>
            <p:cNvSpPr/>
            <p:nvPr/>
          </p:nvSpPr>
          <p:spPr>
            <a:xfrm rot="5400000">
              <a:off x="777292" y="1382800"/>
              <a:ext cx="302004" cy="260348"/>
            </a:xfrm>
            <a:prstGeom prst="triangle">
              <a:avLst/>
            </a:prstGeom>
            <a:solidFill>
              <a:srgbClr val="C00000"/>
            </a:solidFill>
            <a:ln>
              <a:solidFill>
                <a:srgbClr val="BE17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0FBFC6B0-6969-8744-AB8B-019DDA7C1AC4}"/>
              </a:ext>
            </a:extLst>
          </p:cNvPr>
          <p:cNvSpPr/>
          <p:nvPr/>
        </p:nvSpPr>
        <p:spPr>
          <a:xfrm>
            <a:off x="7937563" y="1930588"/>
            <a:ext cx="3217546" cy="3500895"/>
          </a:xfrm>
          <a:prstGeom prst="rect">
            <a:avLst/>
          </a:prstGeom>
        </p:spPr>
        <p:txBody>
          <a:bodyPr wrap="square">
            <a:spAutoFit/>
          </a:bodyPr>
          <a:lstStyle/>
          <a:p>
            <a:pPr>
              <a:lnSpc>
                <a:spcPct val="107000"/>
              </a:lnSpc>
              <a:spcAft>
                <a:spcPts val="800"/>
              </a:spcAft>
            </a:pPr>
            <a:r>
              <a:rPr lang="en-US" sz="1600" dirty="0">
                <a:solidFill>
                  <a:schemeClr val="bg1"/>
                </a:solidFill>
                <a:latin typeface="Microsoft YaHei UI" panose="020B0503020204020204" pitchFamily="34" charset="-122"/>
                <a:ea typeface="Microsoft YaHei UI" panose="020B0503020204020204" pitchFamily="34" charset="-122"/>
                <a:cs typeface="Times New Roman" panose="02020603050405020304" pitchFamily="18" charset="0"/>
              </a:rPr>
              <a:t>Since the trade is once a week, it</a:t>
            </a:r>
            <a:r>
              <a:rPr lang="zh-CN" altLang="en-US" sz="1600" dirty="0">
                <a:solidFill>
                  <a:schemeClr val="bg1"/>
                </a:solidFill>
                <a:latin typeface="Microsoft YaHei UI" panose="020B0503020204020204" pitchFamily="34" charset="-122"/>
                <a:ea typeface="Microsoft YaHei UI" panose="020B0503020204020204" pitchFamily="34" charset="-122"/>
                <a:cs typeface="Times New Roman" panose="02020603050405020304" pitchFamily="18" charset="0"/>
              </a:rPr>
              <a:t> </a:t>
            </a:r>
            <a:r>
              <a:rPr lang="en-US" altLang="zh-CN" sz="1600" dirty="0">
                <a:solidFill>
                  <a:schemeClr val="bg1"/>
                </a:solidFill>
                <a:latin typeface="Microsoft YaHei UI" panose="020B0503020204020204" pitchFamily="34" charset="-122"/>
                <a:ea typeface="Microsoft YaHei UI" panose="020B0503020204020204" pitchFamily="34" charset="-122"/>
                <a:cs typeface="Times New Roman" panose="02020603050405020304" pitchFamily="18" charset="0"/>
              </a:rPr>
              <a:t>i</a:t>
            </a:r>
            <a:r>
              <a:rPr lang="en-US" sz="1600" dirty="0">
                <a:solidFill>
                  <a:schemeClr val="bg1"/>
                </a:solidFill>
                <a:latin typeface="Microsoft YaHei UI" panose="020B0503020204020204" pitchFamily="34" charset="-122"/>
                <a:ea typeface="Microsoft YaHei UI" panose="020B0503020204020204" pitchFamily="34" charset="-122"/>
                <a:cs typeface="Times New Roman" panose="02020603050405020304" pitchFamily="18" charset="0"/>
              </a:rPr>
              <a:t>s impossible to stop-loss after the sell signal. After the outbreak of cov19, we changed our strategy by </a:t>
            </a:r>
            <a:r>
              <a:rPr lang="en-US" sz="1600" b="1" dirty="0">
                <a:solidFill>
                  <a:srgbClr val="FFFF00"/>
                </a:solidFill>
                <a:latin typeface="Microsoft YaHei UI" panose="020B0503020204020204" pitchFamily="34" charset="-122"/>
                <a:ea typeface="Microsoft YaHei UI" panose="020B0503020204020204" pitchFamily="34" charset="-122"/>
                <a:cs typeface="Times New Roman" panose="02020603050405020304" pitchFamily="18" charset="0"/>
              </a:rPr>
              <a:t>closing much of the tech company</a:t>
            </a:r>
            <a:r>
              <a:rPr lang="en-US" sz="1600" dirty="0">
                <a:solidFill>
                  <a:schemeClr val="bg1"/>
                </a:solidFill>
                <a:latin typeface="Microsoft YaHei UI" panose="020B0503020204020204" pitchFamily="34" charset="-122"/>
                <a:ea typeface="Microsoft YaHei UI" panose="020B0503020204020204" pitchFamily="34" charset="-122"/>
                <a:cs typeface="Times New Roman" panose="02020603050405020304" pitchFamily="18" charset="0"/>
              </a:rPr>
              <a:t>, then </a:t>
            </a:r>
            <a:r>
              <a:rPr lang="en-US" sz="1600" b="1" dirty="0">
                <a:solidFill>
                  <a:srgbClr val="FFFF00"/>
                </a:solidFill>
                <a:latin typeface="Microsoft YaHei UI" panose="020B0503020204020204" pitchFamily="34" charset="-122"/>
                <a:ea typeface="Microsoft YaHei UI" panose="020B0503020204020204" pitchFamily="34" charset="-122"/>
                <a:cs typeface="Times New Roman" panose="02020603050405020304" pitchFamily="18" charset="0"/>
              </a:rPr>
              <a:t>long the less risky stock</a:t>
            </a:r>
            <a:r>
              <a:rPr lang="en-US" sz="1600" dirty="0">
                <a:solidFill>
                  <a:schemeClr val="bg1"/>
                </a:solidFill>
                <a:latin typeface="Microsoft YaHei UI" panose="020B0503020204020204" pitchFamily="34" charset="-122"/>
                <a:ea typeface="Microsoft YaHei UI" panose="020B0503020204020204" pitchFamily="34" charset="-122"/>
                <a:cs typeface="Times New Roman" panose="02020603050405020304" pitchFamily="18" charset="0"/>
              </a:rPr>
              <a:t> in the Retailing and telecommunication industry, like WMT and VZ. The latter spent 400 million buying video conferencing platform </a:t>
            </a:r>
            <a:r>
              <a:rPr lang="en-US" sz="1600" dirty="0" err="1">
                <a:solidFill>
                  <a:schemeClr val="bg1"/>
                </a:solidFill>
                <a:latin typeface="Microsoft YaHei UI" panose="020B0503020204020204" pitchFamily="34" charset="-122"/>
                <a:ea typeface="Microsoft YaHei UI" panose="020B0503020204020204" pitchFamily="34" charset="-122"/>
                <a:cs typeface="Times New Roman" panose="02020603050405020304" pitchFamily="18" charset="0"/>
              </a:rPr>
              <a:t>bluejeans</a:t>
            </a:r>
            <a:r>
              <a:rPr lang="en-US" altLang="zh-CN" sz="1600" dirty="0">
                <a:solidFill>
                  <a:schemeClr val="bg1"/>
                </a:solidFill>
                <a:latin typeface="Microsoft YaHei UI" panose="020B0503020204020204" pitchFamily="34" charset="-122"/>
                <a:ea typeface="Microsoft YaHei UI" panose="020B0503020204020204" pitchFamily="34" charset="-122"/>
                <a:cs typeface="Times New Roman" panose="02020603050405020304" pitchFamily="18" charset="0"/>
              </a:rPr>
              <a:t>.</a:t>
            </a:r>
            <a:endParaRPr lang="en-US" sz="1600" b="1" dirty="0">
              <a:solidFill>
                <a:srgbClr val="FFFF00"/>
              </a:solidFill>
              <a:latin typeface="Microsoft YaHei UI" panose="020B0503020204020204" pitchFamily="34" charset="-122"/>
              <a:ea typeface="Microsoft YaHei UI" panose="020B0503020204020204" pitchFamily="34" charset="-122"/>
              <a:cs typeface="Times New Roman" panose="02020603050405020304" pitchFamily="18" charset="0"/>
            </a:endParaRPr>
          </a:p>
        </p:txBody>
      </p:sp>
      <p:pic>
        <p:nvPicPr>
          <p:cNvPr id="2050" name="Picture 2">
            <a:extLst>
              <a:ext uri="{FF2B5EF4-FFF2-40B4-BE49-F238E27FC236}">
                <a16:creationId xmlns:a16="http://schemas.microsoft.com/office/drawing/2014/main" id="{D2CD68B3-CE40-264C-AEB0-0F71E211F6E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81100" y="1930588"/>
            <a:ext cx="6451092" cy="370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50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4CF33F6-0532-064E-B8EC-5CF2859CCF4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06928" y="0"/>
            <a:ext cx="9144000" cy="6858000"/>
          </a:xfrm>
          <a:prstGeom prst="trapezoid">
            <a:avLst/>
          </a:prstGeom>
        </p:spPr>
      </p:pic>
      <p:sp>
        <p:nvSpPr>
          <p:cNvPr id="13" name="Rectangle 12">
            <a:extLst>
              <a:ext uri="{FF2B5EF4-FFF2-40B4-BE49-F238E27FC236}">
                <a16:creationId xmlns:a16="http://schemas.microsoft.com/office/drawing/2014/main" id="{2254D67D-19F5-384F-AD61-3B54718B7192}"/>
              </a:ext>
            </a:extLst>
          </p:cNvPr>
          <p:cNvSpPr/>
          <p:nvPr/>
        </p:nvSpPr>
        <p:spPr>
          <a:xfrm>
            <a:off x="800100" y="1301381"/>
            <a:ext cx="10526268" cy="5024264"/>
          </a:xfrm>
          <a:prstGeom prst="rect">
            <a:avLst/>
          </a:prstGeom>
          <a:solidFill>
            <a:schemeClr val="accent1">
              <a:lumMod val="5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B4AB298F-CB10-4A7A-8F91-FC1B1077C7CB}"/>
              </a:ext>
            </a:extLst>
          </p:cNvPr>
          <p:cNvGrpSpPr/>
          <p:nvPr/>
        </p:nvGrpSpPr>
        <p:grpSpPr>
          <a:xfrm>
            <a:off x="715804" y="252293"/>
            <a:ext cx="6091777" cy="940042"/>
            <a:chOff x="715804" y="252293"/>
            <a:chExt cx="6091777" cy="940042"/>
          </a:xfrm>
        </p:grpSpPr>
        <p:grpSp>
          <p:nvGrpSpPr>
            <p:cNvPr id="17" name="Group 16">
              <a:extLst>
                <a:ext uri="{FF2B5EF4-FFF2-40B4-BE49-F238E27FC236}">
                  <a16:creationId xmlns:a16="http://schemas.microsoft.com/office/drawing/2014/main" id="{6C82EA3C-B2A2-49CD-906E-EBA6246E872F}"/>
                </a:ext>
              </a:extLst>
            </p:cNvPr>
            <p:cNvGrpSpPr/>
            <p:nvPr/>
          </p:nvGrpSpPr>
          <p:grpSpPr>
            <a:xfrm>
              <a:off x="715804" y="252293"/>
              <a:ext cx="2966250" cy="543496"/>
              <a:chOff x="735390" y="877038"/>
              <a:chExt cx="2966250" cy="543496"/>
            </a:xfrm>
          </p:grpSpPr>
          <p:sp>
            <p:nvSpPr>
              <p:cNvPr id="19" name="TextBox 18">
                <a:extLst>
                  <a:ext uri="{FF2B5EF4-FFF2-40B4-BE49-F238E27FC236}">
                    <a16:creationId xmlns:a16="http://schemas.microsoft.com/office/drawing/2014/main" id="{BD4D77BF-8007-4C5A-BCE2-BCC0AC047297}"/>
                  </a:ext>
                </a:extLst>
              </p:cNvPr>
              <p:cNvSpPr txBox="1"/>
              <p:nvPr/>
            </p:nvSpPr>
            <p:spPr>
              <a:xfrm>
                <a:off x="735390" y="877038"/>
                <a:ext cx="2966250" cy="461665"/>
              </a:xfrm>
              <a:prstGeom prst="rect">
                <a:avLst/>
              </a:prstGeom>
              <a:noFill/>
            </p:spPr>
            <p:txBody>
              <a:bodyPr wrap="square" rtlCol="0">
                <a:spAutoFit/>
              </a:bodyPr>
              <a:lstStyle/>
              <a:p>
                <a:r>
                  <a:rPr lang="en-US" sz="2400" b="1" dirty="0">
                    <a:solidFill>
                      <a:schemeClr val="tx1">
                        <a:lumMod val="85000"/>
                        <a:lumOff val="15000"/>
                      </a:schemeClr>
                    </a:solidFill>
                    <a:latin typeface="Futura"/>
                  </a:rPr>
                  <a:t>Part Two</a:t>
                </a:r>
              </a:p>
            </p:txBody>
          </p:sp>
          <p:sp>
            <p:nvSpPr>
              <p:cNvPr id="20" name="Freeform 7">
                <a:extLst>
                  <a:ext uri="{FF2B5EF4-FFF2-40B4-BE49-F238E27FC236}">
                    <a16:creationId xmlns:a16="http://schemas.microsoft.com/office/drawing/2014/main" id="{6DAFF73D-0BFE-412A-9EB9-F3F8893E3753}"/>
                  </a:ext>
                </a:extLst>
              </p:cNvPr>
              <p:cNvSpPr/>
              <p:nvPr/>
            </p:nvSpPr>
            <p:spPr>
              <a:xfrm>
                <a:off x="863267" y="1358910"/>
                <a:ext cx="1166093" cy="61624"/>
              </a:xfrm>
              <a:custGeom>
                <a:avLst/>
                <a:gdLst>
                  <a:gd name="connsiteX0" fmla="*/ 30812 w 652174"/>
                  <a:gd name="connsiteY0" fmla="*/ 0 h 61624"/>
                  <a:gd name="connsiteX1" fmla="*/ 621362 w 652174"/>
                  <a:gd name="connsiteY1" fmla="*/ 0 h 61624"/>
                  <a:gd name="connsiteX2" fmla="*/ 652174 w 652174"/>
                  <a:gd name="connsiteY2" fmla="*/ 30812 h 61624"/>
                  <a:gd name="connsiteX3" fmla="*/ 621362 w 652174"/>
                  <a:gd name="connsiteY3" fmla="*/ 61624 h 61624"/>
                  <a:gd name="connsiteX4" fmla="*/ 30812 w 652174"/>
                  <a:gd name="connsiteY4" fmla="*/ 61624 h 61624"/>
                  <a:gd name="connsiteX5" fmla="*/ 0 w 652174"/>
                  <a:gd name="connsiteY5" fmla="*/ 30812 h 61624"/>
                  <a:gd name="connsiteX6" fmla="*/ 30812 w 652174"/>
                  <a:gd name="connsiteY6" fmla="*/ 0 h 6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174" h="61624">
                    <a:moveTo>
                      <a:pt x="30812" y="0"/>
                    </a:moveTo>
                    <a:lnTo>
                      <a:pt x="621362" y="0"/>
                    </a:lnTo>
                    <a:cubicBezTo>
                      <a:pt x="638379" y="0"/>
                      <a:pt x="652174" y="13795"/>
                      <a:pt x="652174" y="30812"/>
                    </a:cubicBezTo>
                    <a:cubicBezTo>
                      <a:pt x="652174" y="47829"/>
                      <a:pt x="638379" y="61624"/>
                      <a:pt x="621362" y="61624"/>
                    </a:cubicBezTo>
                    <a:lnTo>
                      <a:pt x="30812" y="61624"/>
                    </a:lnTo>
                    <a:cubicBezTo>
                      <a:pt x="13795" y="61624"/>
                      <a:pt x="0" y="47829"/>
                      <a:pt x="0" y="30812"/>
                    </a:cubicBezTo>
                    <a:cubicBezTo>
                      <a:pt x="0" y="13795"/>
                      <a:pt x="13795" y="0"/>
                      <a:pt x="30812" y="0"/>
                    </a:cubicBezTo>
                    <a:close/>
                  </a:path>
                </a:pathLst>
              </a:custGeom>
              <a:solidFill>
                <a:srgbClr val="BE17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grpSp>
        <p:sp>
          <p:nvSpPr>
            <p:cNvPr id="18" name="TextBox 17">
              <a:extLst>
                <a:ext uri="{FF2B5EF4-FFF2-40B4-BE49-F238E27FC236}">
                  <a16:creationId xmlns:a16="http://schemas.microsoft.com/office/drawing/2014/main" id="{E26C4B2E-C4E4-4552-B2AC-B5BD37B018B0}"/>
                </a:ext>
              </a:extLst>
            </p:cNvPr>
            <p:cNvSpPr txBox="1"/>
            <p:nvPr/>
          </p:nvSpPr>
          <p:spPr>
            <a:xfrm>
              <a:off x="749826" y="823003"/>
              <a:ext cx="6057755" cy="369332"/>
            </a:xfrm>
            <a:prstGeom prst="rect">
              <a:avLst/>
            </a:prstGeom>
            <a:noFill/>
          </p:spPr>
          <p:txBody>
            <a:bodyPr wrap="square" rtlCol="0">
              <a:spAutoFit/>
            </a:bodyPr>
            <a:lstStyle/>
            <a:p>
              <a:r>
                <a:rPr lang="en-US" dirty="0">
                  <a:solidFill>
                    <a:schemeClr val="tx1">
                      <a:lumMod val="85000"/>
                      <a:lumOff val="15000"/>
                    </a:schemeClr>
                  </a:solidFill>
                  <a:latin typeface="Futura"/>
                </a:rPr>
                <a:t>Portfolio Performance</a:t>
              </a:r>
            </a:p>
          </p:txBody>
        </p:sp>
      </p:grpSp>
      <p:grpSp>
        <p:nvGrpSpPr>
          <p:cNvPr id="23" name="Group 22">
            <a:extLst>
              <a:ext uri="{FF2B5EF4-FFF2-40B4-BE49-F238E27FC236}">
                <a16:creationId xmlns:a16="http://schemas.microsoft.com/office/drawing/2014/main" id="{620613CF-1809-7B48-9815-2936D19B6917}"/>
              </a:ext>
            </a:extLst>
          </p:cNvPr>
          <p:cNvGrpSpPr/>
          <p:nvPr/>
        </p:nvGrpSpPr>
        <p:grpSpPr>
          <a:xfrm>
            <a:off x="1008194" y="1427723"/>
            <a:ext cx="6477694" cy="369332"/>
            <a:chOff x="798120" y="1329383"/>
            <a:chExt cx="6477694" cy="369332"/>
          </a:xfrm>
        </p:grpSpPr>
        <p:sp>
          <p:nvSpPr>
            <p:cNvPr id="24" name="TextBox 23">
              <a:extLst>
                <a:ext uri="{FF2B5EF4-FFF2-40B4-BE49-F238E27FC236}">
                  <a16:creationId xmlns:a16="http://schemas.microsoft.com/office/drawing/2014/main" id="{832F09F5-913A-8B4D-A9AF-26B8FEC4CB82}"/>
                </a:ext>
              </a:extLst>
            </p:cNvPr>
            <p:cNvSpPr txBox="1"/>
            <p:nvPr/>
          </p:nvSpPr>
          <p:spPr>
            <a:xfrm>
              <a:off x="1058468" y="1329383"/>
              <a:ext cx="6217346" cy="369332"/>
            </a:xfrm>
            <a:prstGeom prst="rect">
              <a:avLst/>
            </a:prstGeom>
            <a:noFill/>
          </p:spPr>
          <p:txBody>
            <a:bodyPr wrap="square" rtlCol="0">
              <a:spAutoFit/>
            </a:bodyPr>
            <a:lstStyle/>
            <a:p>
              <a:r>
                <a:rPr lang="en-US" b="1" dirty="0">
                  <a:solidFill>
                    <a:schemeClr val="bg1"/>
                  </a:solidFill>
                  <a:latin typeface="Microsoft YaHei UI" panose="020B0503020204020204" pitchFamily="34" charset="-122"/>
                  <a:ea typeface="Microsoft YaHei UI" panose="020B0503020204020204" pitchFamily="34" charset="-122"/>
                </a:rPr>
                <a:t>Calculation of factors in CAPM and 3-factor model</a:t>
              </a:r>
            </a:p>
          </p:txBody>
        </p:sp>
        <p:sp>
          <p:nvSpPr>
            <p:cNvPr id="25" name="Isosceles Triangle 20">
              <a:extLst>
                <a:ext uri="{FF2B5EF4-FFF2-40B4-BE49-F238E27FC236}">
                  <a16:creationId xmlns:a16="http://schemas.microsoft.com/office/drawing/2014/main" id="{A1975DC5-6AF4-7A49-872B-ABB1C3CEAC32}"/>
                </a:ext>
              </a:extLst>
            </p:cNvPr>
            <p:cNvSpPr/>
            <p:nvPr/>
          </p:nvSpPr>
          <p:spPr>
            <a:xfrm rot="5400000">
              <a:off x="777292" y="1382800"/>
              <a:ext cx="302004" cy="260348"/>
            </a:xfrm>
            <a:prstGeom prst="triangle">
              <a:avLst/>
            </a:prstGeom>
            <a:solidFill>
              <a:srgbClr val="C00000"/>
            </a:solidFill>
            <a:ln>
              <a:solidFill>
                <a:srgbClr val="BE17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0FBFC6B0-6969-8744-AB8B-019DDA7C1AC4}"/>
              </a:ext>
            </a:extLst>
          </p:cNvPr>
          <p:cNvSpPr/>
          <p:nvPr/>
        </p:nvSpPr>
        <p:spPr>
          <a:xfrm>
            <a:off x="1426727" y="5167315"/>
            <a:ext cx="9570457" cy="602729"/>
          </a:xfrm>
          <a:prstGeom prst="rect">
            <a:avLst/>
          </a:prstGeom>
        </p:spPr>
        <p:txBody>
          <a:bodyPr wrap="square">
            <a:spAutoFit/>
          </a:bodyPr>
          <a:lstStyle/>
          <a:p>
            <a:pPr>
              <a:lnSpc>
                <a:spcPct val="107000"/>
              </a:lnSpc>
              <a:spcAft>
                <a:spcPts val="800"/>
              </a:spcAft>
            </a:pPr>
            <a:r>
              <a:rPr lang="en-US" sz="1600" dirty="0">
                <a:solidFill>
                  <a:schemeClr val="bg1"/>
                </a:solidFill>
                <a:latin typeface="Microsoft YaHei UI" panose="020B0503020204020204" pitchFamily="34" charset="-122"/>
                <a:ea typeface="Microsoft YaHei UI" panose="020B0503020204020204" pitchFamily="34" charset="-122"/>
                <a:cs typeface="Times New Roman" panose="02020603050405020304" pitchFamily="18" charset="0"/>
              </a:rPr>
              <a:t>Unsurprisingly, all the coefficients of the CAPM model and </a:t>
            </a:r>
            <a:r>
              <a:rPr lang="en-US" sz="1600" dirty="0" err="1">
                <a:solidFill>
                  <a:schemeClr val="bg1"/>
                </a:solidFill>
                <a:latin typeface="Microsoft YaHei UI" panose="020B0503020204020204" pitchFamily="34" charset="-122"/>
                <a:ea typeface="Microsoft YaHei UI" panose="020B0503020204020204" pitchFamily="34" charset="-122"/>
                <a:cs typeface="Times New Roman" panose="02020603050405020304" pitchFamily="18" charset="0"/>
              </a:rPr>
              <a:t>Fama</a:t>
            </a:r>
            <a:r>
              <a:rPr lang="en-US" sz="1600" dirty="0">
                <a:solidFill>
                  <a:schemeClr val="bg1"/>
                </a:solidFill>
                <a:latin typeface="Microsoft YaHei UI" panose="020B0503020204020204" pitchFamily="34" charset="-122"/>
                <a:ea typeface="Microsoft YaHei UI" panose="020B0503020204020204" pitchFamily="34" charset="-122"/>
                <a:cs typeface="Times New Roman" panose="02020603050405020304" pitchFamily="18" charset="0"/>
              </a:rPr>
              <a:t>-French model are </a:t>
            </a:r>
            <a:r>
              <a:rPr lang="en-US" sz="1600" b="1" dirty="0">
                <a:solidFill>
                  <a:srgbClr val="FFFF00"/>
                </a:solidFill>
                <a:latin typeface="Microsoft YaHei UI" panose="020B0503020204020204" pitchFamily="34" charset="-122"/>
                <a:ea typeface="Microsoft YaHei UI" panose="020B0503020204020204" pitchFamily="34" charset="-122"/>
                <a:cs typeface="Times New Roman" panose="02020603050405020304" pitchFamily="18" charset="0"/>
              </a:rPr>
              <a:t>insignificant</a:t>
            </a:r>
            <a:r>
              <a:rPr lang="en-US" sz="1600" dirty="0">
                <a:solidFill>
                  <a:schemeClr val="bg1"/>
                </a:solidFill>
                <a:latin typeface="Microsoft YaHei UI" panose="020B0503020204020204" pitchFamily="34" charset="-122"/>
                <a:ea typeface="Microsoft YaHei UI" panose="020B0503020204020204" pitchFamily="34" charset="-122"/>
                <a:cs typeface="Times New Roman" panose="02020603050405020304" pitchFamily="18" charset="0"/>
              </a:rPr>
              <a:t>, they both fail to explain what happened on the market.</a:t>
            </a:r>
          </a:p>
        </p:txBody>
      </p:sp>
      <p:pic>
        <p:nvPicPr>
          <p:cNvPr id="3074" name="Picture 2">
            <a:extLst>
              <a:ext uri="{FF2B5EF4-FFF2-40B4-BE49-F238E27FC236}">
                <a16:creationId xmlns:a16="http://schemas.microsoft.com/office/drawing/2014/main" id="{01B71871-230D-184A-BA10-F37C8AD3D91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09774" y="1993966"/>
            <a:ext cx="7645400" cy="298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2038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4223</TotalTime>
  <Words>1327</Words>
  <Application>Microsoft Macintosh PowerPoint</Application>
  <PresentationFormat>Widescreen</PresentationFormat>
  <Paragraphs>131</Paragraphs>
  <Slides>18</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18</vt:i4>
      </vt:variant>
    </vt:vector>
  </HeadingPairs>
  <TitlesOfParts>
    <vt:vector size="34" baseType="lpstr">
      <vt:lpstr>微软雅黑</vt:lpstr>
      <vt:lpstr>微软雅黑</vt:lpstr>
      <vt:lpstr>Microsoft YaHei Light</vt:lpstr>
      <vt:lpstr>Microsoft YaHei UI</vt:lpstr>
      <vt:lpstr>Microsoft YaHei UI Light</vt:lpstr>
      <vt:lpstr>Agency FB</vt:lpstr>
      <vt:lpstr>Aharoni</vt:lpstr>
      <vt:lpstr>Algerian</vt:lpstr>
      <vt:lpstr>Arial</vt:lpstr>
      <vt:lpstr>Calibri</vt:lpstr>
      <vt:lpstr>Calibri Light</vt:lpstr>
      <vt:lpstr>Futura</vt:lpstr>
      <vt:lpstr>Futura Medium</vt:lpstr>
      <vt:lpstr>Optima</vt:lpstr>
      <vt:lpstr>Rockwell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Junjian Yao</dc:creator>
  <cp:lastModifiedBy>Yifu He</cp:lastModifiedBy>
  <cp:revision>198</cp:revision>
  <dcterms:created xsi:type="dcterms:W3CDTF">2020-04-13T01:25:07Z</dcterms:created>
  <dcterms:modified xsi:type="dcterms:W3CDTF">2020-04-22T18:02:55Z</dcterms:modified>
</cp:coreProperties>
</file>